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  <p:sldMasterId id="2147483804" r:id="rId3"/>
  </p:sldMasterIdLst>
  <p:sldIdLst>
    <p:sldId id="256" r:id="rId4"/>
    <p:sldId id="257" r:id="rId5"/>
    <p:sldId id="258" r:id="rId6"/>
    <p:sldId id="265" r:id="rId7"/>
    <p:sldId id="266" r:id="rId8"/>
    <p:sldId id="271" r:id="rId9"/>
    <p:sldId id="270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04" autoAdjust="0"/>
  </p:normalViewPr>
  <p:slideViewPr>
    <p:cSldViewPr>
      <p:cViewPr varScale="1">
        <p:scale>
          <a:sx n="108" d="100"/>
          <a:sy n="108" d="100"/>
        </p:scale>
        <p:origin x="25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624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2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73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13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6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160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992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674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9481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93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292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4548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05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4325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067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339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117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419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442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3584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5924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72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140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07.04.2021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175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27584" y="1916832"/>
            <a:ext cx="7632848" cy="3806237"/>
          </a:xfrm>
        </p:spPr>
        <p:txBody>
          <a:bodyPr/>
          <a:lstStyle/>
          <a:p>
            <a:pPr indent="0" algn="ctr">
              <a:spcAft>
                <a:spcPts val="0"/>
              </a:spcAft>
              <a:buNone/>
            </a:pPr>
            <a:endParaRPr lang="ru-RU" sz="12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3600" b="1" kern="1400" dirty="0">
                <a:solidFill>
                  <a:srgbClr val="231F20"/>
                </a:solidFill>
                <a:latin typeface="Times New Roman"/>
                <a:ea typeface="Calibri"/>
              </a:rPr>
              <a:t>Порядок </a:t>
            </a:r>
            <a:r>
              <a:rPr lang="ru-RU" sz="3600" b="1" kern="1400" dirty="0" smtClean="0">
                <a:solidFill>
                  <a:srgbClr val="231F20"/>
                </a:solidFill>
                <a:latin typeface="Times New Roman"/>
                <a:ea typeface="Calibri"/>
              </a:rPr>
              <a:t>исполнения</a:t>
            </a:r>
          </a:p>
          <a:p>
            <a:pPr marL="0" indent="0" algn="ctr">
              <a:buNone/>
            </a:pPr>
            <a:r>
              <a:rPr lang="ru-RU" sz="3600" b="1" kern="1400" dirty="0" smtClean="0">
                <a:solidFill>
                  <a:srgbClr val="231F20"/>
                </a:solidFill>
                <a:latin typeface="Times New Roman"/>
                <a:ea typeface="Calibri"/>
              </a:rPr>
              <a:t>поручений </a:t>
            </a:r>
            <a:r>
              <a:rPr lang="ru-RU" sz="3600" b="1" kern="1400" dirty="0">
                <a:solidFill>
                  <a:srgbClr val="231F20"/>
                </a:solidFill>
                <a:latin typeface="Times New Roman"/>
                <a:ea typeface="Calibri"/>
              </a:rPr>
              <a:t>и </a:t>
            </a:r>
            <a:r>
              <a:rPr lang="ru-RU" sz="3600" b="1" kern="1400" dirty="0" smtClean="0">
                <a:solidFill>
                  <a:srgbClr val="231F20"/>
                </a:solidFill>
                <a:latin typeface="Times New Roman"/>
                <a:ea typeface="Calibri"/>
              </a:rPr>
              <a:t>указаний Президента </a:t>
            </a:r>
            <a:r>
              <a:rPr lang="ru-RU" sz="3600" b="1" kern="1400" dirty="0">
                <a:solidFill>
                  <a:srgbClr val="231F20"/>
                </a:solidFill>
                <a:latin typeface="Times New Roman"/>
                <a:ea typeface="Calibri"/>
              </a:rPr>
              <a:t>Российской Федерации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67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27584" y="1412776"/>
            <a:ext cx="7344816" cy="4464496"/>
          </a:xfrm>
        </p:spPr>
        <p:txBody>
          <a:bodyPr/>
          <a:lstStyle/>
          <a:p>
            <a:pPr indent="0" algn="just">
              <a:spcAft>
                <a:spcPts val="0"/>
              </a:spcAft>
              <a:buNone/>
            </a:pPr>
            <a:endParaRPr lang="ru-RU" sz="3600" b="1" kern="1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endParaRPr lang="ru-RU" sz="12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052736"/>
            <a:ext cx="73448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Поручения и указания Президента </a:t>
            </a:r>
            <a:r>
              <a:rPr lang="ru-RU" sz="2400" b="1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Российской Федерации </a:t>
            </a:r>
            <a:r>
              <a:rPr lang="ru-RU" sz="24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даются </a:t>
            </a:r>
            <a:r>
              <a:rPr lang="ru-RU" sz="24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целях реализации его конституционных полномочий.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Поручения содержатся </a:t>
            </a:r>
            <a:r>
              <a:rPr lang="ru-RU" sz="24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указах, распоряжениях, директивах Президента </a:t>
            </a:r>
            <a:r>
              <a:rPr lang="ru-RU" sz="24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Российской Федерации или </a:t>
            </a:r>
            <a:r>
              <a:rPr lang="ru-RU" sz="24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оформляются отдельным поручением (перечнем </a:t>
            </a:r>
            <a:r>
              <a:rPr lang="ru-RU" sz="24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поручений). Отдельная нумерация «</a:t>
            </a:r>
            <a:r>
              <a:rPr lang="ru-RU" sz="2400" kern="1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</a:t>
            </a:r>
            <a:r>
              <a:rPr lang="ru-RU" sz="24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</a:t>
            </a:r>
            <a:r>
              <a:rPr lang="ru-RU" sz="2400" kern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») </a:t>
            </a:r>
            <a:endParaRPr lang="ru-RU" sz="2400" kern="1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kern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Указания Президента </a:t>
            </a:r>
            <a:r>
              <a:rPr lang="ru-RU" sz="2400" kern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оформляются </a:t>
            </a:r>
            <a:r>
              <a:rPr lang="ru-RU" sz="2400" kern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виде резолюций на документах.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52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27584" y="836712"/>
            <a:ext cx="7488832" cy="5328592"/>
          </a:xfrm>
        </p:spPr>
        <p:txBody>
          <a:bodyPr>
            <a:normAutofit fontScale="40000" lnSpcReduction="20000"/>
          </a:bodyPr>
          <a:lstStyle/>
          <a:p>
            <a:pPr indent="450215" algn="just">
              <a:lnSpc>
                <a:spcPct val="150000"/>
              </a:lnSpc>
            </a:pPr>
            <a:endParaRPr lang="ru-RU" sz="5100" kern="14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5100" kern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</a:t>
            </a:r>
            <a:r>
              <a:rPr lang="ru-RU" sz="5100" kern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федеральном уровне основополагающим документом является </a:t>
            </a:r>
            <a:r>
              <a:rPr lang="ru-RU" sz="5100" b="1" kern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Порядок исполнения поручений и указаний Президента Российской Федерации </a:t>
            </a:r>
            <a:r>
              <a:rPr lang="ru-RU" sz="5100" kern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который утвержден Указом Президента Российской Федерации от 28 марта 2011 </a:t>
            </a:r>
            <a:r>
              <a:rPr lang="ru-RU" sz="5100" kern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года </a:t>
            </a:r>
            <a:r>
              <a:rPr lang="ru-RU" sz="5100" kern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№ </a:t>
            </a:r>
            <a:r>
              <a:rPr lang="ru-RU" sz="5100" kern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352.</a:t>
            </a:r>
          </a:p>
          <a:p>
            <a:pPr indent="0" algn="just">
              <a:lnSpc>
                <a:spcPct val="150000"/>
              </a:lnSpc>
              <a:buNone/>
            </a:pPr>
            <a:endParaRPr lang="ru-RU" sz="5100" kern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5100" b="1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</a:t>
            </a:r>
            <a:r>
              <a:rPr lang="ru-RU" sz="5100" b="1" kern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региональном уровне</a:t>
            </a:r>
            <a:r>
              <a:rPr lang="ru-RU" sz="5100" kern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5100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действует </a:t>
            </a:r>
            <a:r>
              <a:rPr lang="ru-RU" sz="5100" kern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Порядок исполнения поручений и указаний </a:t>
            </a:r>
            <a:r>
              <a:rPr lang="ru-RU" sz="5100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Президента Российской Федерации, </a:t>
            </a:r>
            <a:r>
              <a:rPr lang="ru-RU" sz="5100" kern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который утвержден постановлением губернатора </a:t>
            </a:r>
            <a:r>
              <a:rPr lang="ru-RU" sz="5100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Ненецкого автономного округа </a:t>
            </a:r>
            <a:r>
              <a:rPr lang="ru-RU" sz="5100" kern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 7 июня 2011 года № 16-пг</a:t>
            </a:r>
            <a:r>
              <a:rPr lang="ru-RU" sz="5100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73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75656" y="2060848"/>
            <a:ext cx="5832648" cy="288032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endParaRPr lang="ru-RU" sz="12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5221" y="908720"/>
            <a:ext cx="7341456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200" b="1" kern="1400" dirty="0" smtClean="0">
                <a:latin typeface="Times New Roman"/>
                <a:ea typeface="Times New Roman"/>
                <a:cs typeface="Times New Roman"/>
              </a:rPr>
              <a:t>Ответственный </a:t>
            </a:r>
            <a:r>
              <a:rPr lang="ru-RU" sz="2200" b="1" kern="1400" dirty="0" smtClean="0">
                <a:latin typeface="Times New Roman"/>
                <a:ea typeface="Times New Roman"/>
                <a:cs typeface="Times New Roman"/>
              </a:rPr>
              <a:t>исполнитель </a:t>
            </a:r>
          </a:p>
          <a:p>
            <a:pPr indent="450215" algn="ctr">
              <a:spcAft>
                <a:spcPts val="0"/>
              </a:spcAft>
            </a:pPr>
            <a:r>
              <a:rPr lang="ru-RU" sz="2200" b="1" kern="1400" dirty="0" smtClean="0">
                <a:latin typeface="Times New Roman"/>
                <a:ea typeface="Times New Roman"/>
                <a:cs typeface="Times New Roman"/>
              </a:rPr>
              <a:t>(заместитель губернатора или руководитель ИОГВ):</a:t>
            </a:r>
            <a:endParaRPr lang="ru-RU" sz="2200" b="1" kern="1400" dirty="0" smtClean="0"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200" kern="1400" dirty="0" smtClean="0">
                <a:latin typeface="Times New Roman"/>
                <a:ea typeface="Times New Roman"/>
                <a:cs typeface="Times New Roman"/>
              </a:rPr>
              <a:t>организует</a:t>
            </a:r>
            <a:r>
              <a:rPr lang="ru-RU" sz="2200" b="1" kern="1400" dirty="0" smtClean="0"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2200" kern="1400" dirty="0" smtClean="0">
                <a:latin typeface="Times New Roman"/>
                <a:ea typeface="Times New Roman"/>
                <a:cs typeface="Times New Roman"/>
              </a:rPr>
              <a:t>всю </a:t>
            </a:r>
            <a:r>
              <a:rPr lang="ru-RU" sz="2200" kern="1400" dirty="0">
                <a:latin typeface="Times New Roman"/>
                <a:ea typeface="Times New Roman"/>
                <a:cs typeface="Times New Roman"/>
              </a:rPr>
              <a:t>работу по исполнению поручения, включая порядок взаимодействия с </a:t>
            </a:r>
            <a:r>
              <a:rPr lang="ru-RU" sz="2200" kern="1400" dirty="0" smtClean="0">
                <a:latin typeface="Times New Roman"/>
                <a:ea typeface="Times New Roman"/>
                <a:cs typeface="Times New Roman"/>
              </a:rPr>
              <a:t>соисполнителями;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200" kern="1400" dirty="0">
                <a:latin typeface="Times New Roman"/>
                <a:ea typeface="Times New Roman"/>
              </a:rPr>
              <a:t>разрабатывает, согласовывает и утверждает </a:t>
            </a:r>
            <a:r>
              <a:rPr lang="ru-RU" sz="2200" kern="1400" dirty="0" smtClean="0">
                <a:latin typeface="Times New Roman"/>
                <a:ea typeface="Times New Roman"/>
              </a:rPr>
              <a:t>План исполнения поручения (если срок исполнения составляет </a:t>
            </a:r>
            <a:r>
              <a:rPr lang="ru-RU" sz="2200" kern="1400" dirty="0" smtClean="0">
                <a:latin typeface="Times New Roman"/>
                <a:ea typeface="Times New Roman"/>
                <a:cs typeface="Times New Roman"/>
              </a:rPr>
              <a:t>более </a:t>
            </a:r>
            <a:r>
              <a:rPr lang="ru-RU" sz="2200" kern="1400" dirty="0">
                <a:latin typeface="Times New Roman"/>
                <a:ea typeface="Times New Roman"/>
                <a:cs typeface="Times New Roman"/>
              </a:rPr>
              <a:t>4-х </a:t>
            </a:r>
            <a:r>
              <a:rPr lang="ru-RU" sz="2200" kern="1400" dirty="0" smtClean="0">
                <a:latin typeface="Times New Roman"/>
                <a:ea typeface="Times New Roman"/>
                <a:cs typeface="Times New Roman"/>
              </a:rPr>
              <a:t>месяцев)</a:t>
            </a:r>
            <a:r>
              <a:rPr lang="ru-RU" sz="2200" kern="1400" dirty="0" smtClean="0">
                <a:latin typeface="Times New Roman"/>
                <a:ea typeface="Times New Roman"/>
              </a:rPr>
              <a:t>;</a:t>
            </a:r>
            <a:endParaRPr lang="ru-RU" sz="2200" kern="1400" dirty="0" smtClean="0"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200" kern="1400" dirty="0" smtClean="0">
                <a:latin typeface="Times New Roman"/>
                <a:ea typeface="Times New Roman"/>
                <a:cs typeface="Times New Roman"/>
              </a:rPr>
              <a:t>отвечает </a:t>
            </a:r>
            <a:r>
              <a:rPr lang="ru-RU" sz="2200" kern="1400" dirty="0">
                <a:latin typeface="Times New Roman"/>
                <a:ea typeface="Times New Roman"/>
                <a:cs typeface="Times New Roman"/>
              </a:rPr>
              <a:t>за сроки и качество исполнения </a:t>
            </a:r>
            <a:r>
              <a:rPr lang="ru-RU" sz="2200" kern="1400" dirty="0" smtClean="0">
                <a:latin typeface="Times New Roman"/>
                <a:ea typeface="Times New Roman"/>
                <a:cs typeface="Times New Roman"/>
              </a:rPr>
              <a:t>поручения;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200" kern="1400" dirty="0" smtClean="0">
                <a:latin typeface="Times New Roman"/>
                <a:ea typeface="Times New Roman"/>
                <a:cs typeface="Times New Roman"/>
              </a:rPr>
              <a:t>представляет </a:t>
            </a:r>
            <a:r>
              <a:rPr lang="ru-RU" sz="2200" kern="1400" dirty="0">
                <a:latin typeface="Times New Roman"/>
                <a:ea typeface="Times New Roman"/>
                <a:cs typeface="Times New Roman"/>
              </a:rPr>
              <a:t>губернатору </a:t>
            </a:r>
            <a:r>
              <a:rPr lang="ru-RU" sz="2200" kern="1400" dirty="0" smtClean="0">
                <a:latin typeface="Times New Roman"/>
                <a:ea typeface="Times New Roman"/>
                <a:cs typeface="Times New Roman"/>
              </a:rPr>
              <a:t>Ненецкого автономного округа проект </a:t>
            </a:r>
            <a:r>
              <a:rPr lang="ru-RU" sz="2200" kern="1400" dirty="0">
                <a:latin typeface="Times New Roman"/>
                <a:ea typeface="Times New Roman"/>
                <a:cs typeface="Times New Roman"/>
              </a:rPr>
              <a:t>доклада об исполнении поручения в адрес </a:t>
            </a:r>
            <a:r>
              <a:rPr lang="ru-RU" sz="2200" kern="1400" dirty="0" smtClean="0">
                <a:latin typeface="Times New Roman"/>
                <a:ea typeface="Times New Roman"/>
                <a:cs typeface="Times New Roman"/>
              </a:rPr>
              <a:t>Президента Российской Федерации.</a:t>
            </a:r>
            <a:endParaRPr lang="ru-RU" sz="2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2902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75656" y="2060848"/>
            <a:ext cx="5832648" cy="288032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endParaRPr lang="ru-RU" sz="12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1412776"/>
            <a:ext cx="69127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kern="1400" dirty="0" smtClean="0">
                <a:latin typeface="Times New Roman"/>
                <a:ea typeface="Times New Roman"/>
              </a:rPr>
              <a:t>При наличии обстоятельств, препятствующих </a:t>
            </a:r>
            <a:r>
              <a:rPr lang="ru-RU" sz="3200" b="1" kern="1400" dirty="0">
                <a:latin typeface="Times New Roman"/>
                <a:ea typeface="Times New Roman"/>
              </a:rPr>
              <a:t>исполнению </a:t>
            </a:r>
            <a:r>
              <a:rPr lang="ru-RU" sz="3200" kern="1400" dirty="0">
                <a:latin typeface="Times New Roman"/>
                <a:ea typeface="Times New Roman"/>
              </a:rPr>
              <a:t>поручения </a:t>
            </a:r>
            <a:r>
              <a:rPr lang="ru-RU" sz="3200" b="1" kern="1400" dirty="0" smtClean="0">
                <a:latin typeface="Times New Roman"/>
                <a:ea typeface="Times New Roman"/>
              </a:rPr>
              <a:t>в </a:t>
            </a:r>
            <a:r>
              <a:rPr lang="ru-RU" sz="3200" b="1" kern="1400" dirty="0">
                <a:latin typeface="Times New Roman"/>
                <a:ea typeface="Times New Roman"/>
              </a:rPr>
              <a:t>установленный срок</a:t>
            </a:r>
            <a:r>
              <a:rPr lang="ru-RU" sz="3200" kern="1400" dirty="0">
                <a:latin typeface="Times New Roman"/>
                <a:ea typeface="Times New Roman"/>
              </a:rPr>
              <a:t>, исполнитель не позднее чем до истечения половины установленного срока </a:t>
            </a:r>
            <a:r>
              <a:rPr lang="ru-RU" sz="3200" b="1" kern="1400" dirty="0">
                <a:latin typeface="Times New Roman"/>
                <a:ea typeface="Times New Roman"/>
              </a:rPr>
              <a:t>представляет</a:t>
            </a:r>
            <a:r>
              <a:rPr lang="ru-RU" sz="3200" kern="1400" dirty="0">
                <a:latin typeface="Times New Roman"/>
                <a:ea typeface="Times New Roman"/>
              </a:rPr>
              <a:t> на имя Президента </a:t>
            </a:r>
            <a:r>
              <a:rPr lang="ru-RU" sz="3200" b="1" kern="1400" dirty="0">
                <a:latin typeface="Times New Roman"/>
                <a:ea typeface="Times New Roman"/>
              </a:rPr>
              <a:t>предложения по корректировке срока </a:t>
            </a:r>
            <a:r>
              <a:rPr lang="ru-RU" sz="3200" kern="1400" dirty="0" smtClean="0">
                <a:latin typeface="Times New Roman"/>
                <a:ea typeface="Times New Roman"/>
              </a:rPr>
              <a:t>исполнения.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918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75656" y="2060848"/>
            <a:ext cx="5832648" cy="288032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endParaRPr lang="ru-RU" sz="12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1124744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kern="1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Если </a:t>
            </a:r>
            <a:r>
              <a:rPr lang="ru-RU" sz="2800" b="1" kern="1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 ходе исполнения </a:t>
            </a:r>
            <a:r>
              <a:rPr lang="ru-RU" sz="2800" kern="1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поручения </a:t>
            </a:r>
            <a:r>
              <a:rPr lang="ru-RU" sz="2800" b="1" kern="1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возникли</a:t>
            </a:r>
            <a:r>
              <a:rPr lang="ru-RU" sz="2800" kern="1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kern="1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обстоятельства, препятствующие его надлежащему исполнению в установленный срок</a:t>
            </a:r>
            <a:r>
              <a:rPr lang="ru-RU" sz="2800" kern="1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, исполнитель представляет на имя Президента доклад с указанием причин, препятствующих его своевременному исполнению, конкретных мер, принимаемых для обеспечения его исполнения, </a:t>
            </a:r>
            <a:r>
              <a:rPr lang="ru-RU" sz="2800" kern="1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предложений </a:t>
            </a:r>
            <a:r>
              <a:rPr lang="ru-RU" sz="2800" kern="1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о продлении срока исполнения</a:t>
            </a:r>
            <a:r>
              <a:rPr lang="ru-RU" sz="2800" kern="1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9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99749" y="764704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kern="1400" dirty="0" smtClean="0">
                <a:latin typeface="Times New Roman"/>
                <a:ea typeface="Times New Roman"/>
              </a:rPr>
              <a:t>Основные требования </a:t>
            </a:r>
            <a:r>
              <a:rPr lang="ru-RU" sz="2800" b="1" kern="1400" dirty="0">
                <a:latin typeface="Times New Roman"/>
                <a:ea typeface="Times New Roman"/>
              </a:rPr>
              <a:t>к докладу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513091"/>
            <a:ext cx="756084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1.Доклад </a:t>
            </a:r>
            <a:r>
              <a:rPr lang="ru-RU" sz="2200" kern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должен быть лаконичным и структурированным, не должен содержать двусмысленных предложений.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2.Доклад </a:t>
            </a:r>
            <a:r>
              <a:rPr lang="ru-RU" sz="2200" kern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должен содержать информацию о результатах, а не процессе его достижения. 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3.Из </a:t>
            </a:r>
            <a:r>
              <a:rPr lang="ru-RU" sz="2200" kern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доклада должно быть однозначно понятно: поручение </a:t>
            </a:r>
            <a:r>
              <a:rPr lang="ru-RU" sz="2200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исполнено или требуется дополнительное время.</a:t>
            </a:r>
            <a:endParaRPr lang="ru-RU" sz="2200" kern="1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4.Необходимо </a:t>
            </a:r>
            <a:r>
              <a:rPr lang="ru-RU" sz="2200" kern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прилагать копии нормативных актов, подтверждающих исполнение </a:t>
            </a:r>
            <a:r>
              <a:rPr lang="ru-RU" sz="2200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поручения</a:t>
            </a:r>
            <a:r>
              <a:rPr lang="ru-RU" sz="2200" kern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2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00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3839" y="2636912"/>
            <a:ext cx="770485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  <a:tabLst>
                <a:tab pos="270510" algn="l"/>
                <a:tab pos="630555" algn="l"/>
              </a:tabLst>
            </a:pP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  <a:p>
            <a:pPr lvl="0" algn="ctr">
              <a:lnSpc>
                <a:spcPct val="115000"/>
              </a:lnSpc>
              <a:spcAft>
                <a:spcPts val="0"/>
              </a:spcAft>
              <a:tabLst>
                <a:tab pos="270510" algn="l"/>
                <a:tab pos="630555" algn="l"/>
              </a:tabLst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15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147</TotalTime>
  <Words>262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Brush Script MT</vt:lpstr>
      <vt:lpstr>Calibri</vt:lpstr>
      <vt:lpstr>Constantia</vt:lpstr>
      <vt:lpstr>Franklin Gothic Book</vt:lpstr>
      <vt:lpstr>Rage Italic</vt:lpstr>
      <vt:lpstr>Times New Roman</vt:lpstr>
      <vt:lpstr>Wingdings</vt:lpstr>
      <vt:lpstr>Кнопка</vt:lpstr>
      <vt:lpstr>1_Кнопка</vt:lpstr>
      <vt:lpstr>3_Кнопка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Воронцова Ирина Александровна</dc:creator>
  <cp:lastModifiedBy>Воронцова Ирина Александровна</cp:lastModifiedBy>
  <cp:revision>19</cp:revision>
  <dcterms:created xsi:type="dcterms:W3CDTF">2018-10-08T18:02:16Z</dcterms:created>
  <dcterms:modified xsi:type="dcterms:W3CDTF">2021-04-07T11:21:10Z</dcterms:modified>
</cp:coreProperties>
</file>