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  <p:sldMasterId id="2147483792" r:id="rId3"/>
    <p:sldMasterId id="2147483804" r:id="rId4"/>
    <p:sldMasterId id="2147483816" r:id="rId5"/>
  </p:sldMasterIdLst>
  <p:sldIdLst>
    <p:sldId id="256" r:id="rId6"/>
    <p:sldId id="257" r:id="rId7"/>
    <p:sldId id="258" r:id="rId8"/>
    <p:sldId id="259" r:id="rId9"/>
    <p:sldId id="265" r:id="rId10"/>
    <p:sldId id="260" r:id="rId11"/>
    <p:sldId id="261" r:id="rId12"/>
    <p:sldId id="262" r:id="rId13"/>
    <p:sldId id="266" r:id="rId14"/>
    <p:sldId id="267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04" autoAdjust="0"/>
  </p:normalViewPr>
  <p:slideViewPr>
    <p:cSldViewPr>
      <p:cViewPr varScale="1">
        <p:scale>
          <a:sx n="109" d="100"/>
          <a:sy n="109" d="100"/>
        </p:scale>
        <p:origin x="24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24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82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3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913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6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16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9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74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48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936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829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245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82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38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9137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63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160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9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744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48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9361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8292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245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822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38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9137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63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16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92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744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481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9361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8292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92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82025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0193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0056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68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798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8889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9269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796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525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12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4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4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4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09.12.2019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622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59632" y="1268760"/>
            <a:ext cx="6696744" cy="4454309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916832"/>
            <a:ext cx="8280920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Подготовка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kern="140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делового доклада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kern="140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публичного выступления)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7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6" y="1412776"/>
            <a:ext cx="7704856" cy="4896544"/>
          </a:xfrm>
        </p:spPr>
        <p:txBody>
          <a:bodyPr>
            <a:normAutofit fontScale="25000" lnSpcReduction="20000"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  <a:tabLst>
                <a:tab pos="270510" algn="l"/>
                <a:tab pos="630555" algn="l"/>
              </a:tabLst>
            </a:pPr>
            <a:r>
              <a:rPr lang="ru-RU" sz="128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наличие в достаточном </a:t>
            </a:r>
            <a:r>
              <a:rPr lang="ru-RU" sz="128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объеме </a:t>
            </a:r>
            <a:r>
              <a:rPr lang="ru-RU" sz="128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фактических сведений </a:t>
            </a:r>
            <a:endParaRPr lang="ru-RU" sz="1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  <a:tabLst>
                <a:tab pos="270510" algn="l"/>
                <a:tab pos="630555" algn="l"/>
              </a:tabLst>
            </a:pPr>
            <a:r>
              <a:rPr lang="ru-RU" sz="128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точность используемой терминологии</a:t>
            </a:r>
            <a:endParaRPr lang="ru-RU" sz="1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  <a:tabLst>
                <a:tab pos="270510" algn="l"/>
                <a:tab pos="630555" algn="l"/>
              </a:tabLst>
            </a:pPr>
            <a:r>
              <a:rPr lang="ru-RU" sz="128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полнота раскрытия вопроса</a:t>
            </a:r>
            <a:endParaRPr lang="ru-RU" sz="1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  <a:tabLst>
                <a:tab pos="270510" algn="l"/>
                <a:tab pos="630555" algn="l"/>
              </a:tabLst>
            </a:pPr>
            <a:r>
              <a:rPr lang="ru-RU" sz="128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показ разных точек зрения</a:t>
            </a:r>
            <a:endParaRPr lang="ru-RU" sz="1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  <a:tabLst>
                <a:tab pos="270510" algn="l"/>
                <a:tab pos="630555" algn="l"/>
              </a:tabLst>
            </a:pPr>
            <a:r>
              <a:rPr lang="ru-RU" sz="128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соответствие содержания, стиля написания и выводов целям </a:t>
            </a:r>
            <a:r>
              <a:rPr lang="ru-RU" sz="128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доклада 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  <a:tabLst>
                <a:tab pos="270510" algn="l"/>
                <a:tab pos="630555" algn="l"/>
              </a:tabLst>
            </a:pPr>
            <a:r>
              <a:rPr lang="ru-RU" sz="128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соблюдение </a:t>
            </a:r>
            <a:r>
              <a:rPr lang="ru-RU" sz="128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этических норм заимствования и цитат</a:t>
            </a:r>
            <a:r>
              <a:rPr lang="ru-RU" sz="1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128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764704"/>
            <a:ext cx="8748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ТРЕБОВАНИЯ К СОДЕРЖАНИЮ ДОКЛАДА</a:t>
            </a:r>
            <a:endParaRPr lang="ru-RU" sz="28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461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3839" y="2636912"/>
            <a:ext cx="770485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270510" algn="l"/>
                <a:tab pos="630555" algn="l"/>
              </a:tabLst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  <a:tabLst>
                <a:tab pos="270510" algn="l"/>
                <a:tab pos="630555" algn="l"/>
              </a:tabLst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15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1412776"/>
            <a:ext cx="7344816" cy="4464496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3600" b="1" kern="1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3600" b="1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Деловой </a:t>
            </a:r>
            <a:r>
              <a:rPr lang="ru-RU" sz="36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доклад</a:t>
            </a:r>
            <a:r>
              <a:rPr lang="ru-RU" sz="36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– это публичное выступление, предметом которого является изложение определенного круга вопросов с обязательными выводами и предложениями</a:t>
            </a:r>
            <a:r>
              <a:rPr lang="ru-RU" sz="36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5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63040" y="1268760"/>
            <a:ext cx="6493336" cy="4454309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4845" y="1484784"/>
            <a:ext cx="712879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Публичная </a:t>
            </a:r>
            <a:r>
              <a:rPr lang="ru-RU" sz="3600" b="1" kern="1400" dirty="0">
                <a:solidFill>
                  <a:srgbClr val="000000"/>
                </a:solidFill>
                <a:latin typeface="Times New Roman"/>
                <a:ea typeface="Times New Roman"/>
              </a:rPr>
              <a:t>речь </a:t>
            </a:r>
            <a:r>
              <a:rPr lang="ru-RU" sz="3600" kern="1400" dirty="0">
                <a:solidFill>
                  <a:srgbClr val="000000"/>
                </a:solidFill>
                <a:latin typeface="Times New Roman"/>
                <a:ea typeface="Times New Roman"/>
              </a:rPr>
              <a:t>– это монологическая ораторская речь, адресованная определенной аудитории, которая произносится с целью информирования слушателей и оказания на них желаемого </a:t>
            </a:r>
            <a:r>
              <a:rPr lang="ru-RU" sz="36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воздействия.</a:t>
            </a:r>
            <a:endParaRPr lang="ru-RU" sz="36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773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03648" y="1628800"/>
            <a:ext cx="6493336" cy="4454309"/>
          </a:xfrm>
        </p:spPr>
        <p:txBody>
          <a:bodyPr>
            <a:normAutofit lnSpcReduction="10000"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Сформулируйте цель </a:t>
            </a:r>
            <a:r>
              <a:rPr lang="ru-RU" sz="2800" b="1" kern="1400" dirty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выступления.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Уточните </a:t>
            </a:r>
            <a:r>
              <a:rPr lang="ru-RU" sz="2800" b="1" kern="1400" dirty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регламент выступления.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Изучите </a:t>
            </a:r>
            <a:r>
              <a:rPr lang="ru-RU" sz="2800" b="1" kern="1400" dirty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место, где будет проходить выступление. 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Продумайте </a:t>
            </a:r>
            <a:r>
              <a:rPr lang="ru-RU" sz="2800" b="1" kern="1400" dirty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визуальное сопровождение выступления. 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Разбейте </a:t>
            </a:r>
            <a:r>
              <a:rPr lang="ru-RU" sz="2800" b="1" kern="1400" dirty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</a:t>
            </a:r>
            <a:r>
              <a:rPr lang="ru-RU" sz="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фрагменты время</a:t>
            </a:r>
            <a:r>
              <a:rPr lang="ru-RU" sz="2800" b="1" kern="1400" dirty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отведенное на </a:t>
            </a:r>
            <a:r>
              <a:rPr lang="ru-RU" sz="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выступление. </a:t>
            </a:r>
            <a:endParaRPr lang="ru-RU" sz="28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764704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ПРЕДВАРИТЕЛЬНАЯ РАБОТА</a:t>
            </a:r>
            <a:endParaRPr lang="ru-RU" sz="36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773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2060848"/>
            <a:ext cx="5832648" cy="2880320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Вступление</a:t>
            </a:r>
            <a:r>
              <a:rPr lang="ru-RU" sz="3600" kern="1400" dirty="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Основная часть.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buBlip>
                <a:blip r:embed="rId2"/>
              </a:buBlip>
            </a:pPr>
            <a:r>
              <a:rPr lang="ru-RU" sz="3600" b="1" kern="1400" dirty="0" smtClean="0">
                <a:solidFill>
                  <a:srgbClr val="231F20"/>
                </a:solidFill>
                <a:latin typeface="Times New Roman"/>
                <a:ea typeface="Calibri"/>
                <a:cs typeface="Times New Roman"/>
              </a:rPr>
              <a:t>Заключение. 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764704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КОМПОЗИЦИЯ  ДОКЛАДА</a:t>
            </a:r>
            <a:endParaRPr lang="ru-RU" sz="36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2902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63040" y="1268760"/>
            <a:ext cx="6493336" cy="4454309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04131" y="1412776"/>
            <a:ext cx="7272808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kern="1400" dirty="0">
                <a:latin typeface="Times New Roman"/>
                <a:ea typeface="Times New Roman"/>
                <a:cs typeface="Times New Roman"/>
              </a:rPr>
              <a:t>Вступление</a:t>
            </a:r>
            <a:r>
              <a:rPr lang="ru-RU" sz="3600" kern="1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содержит:</a:t>
            </a:r>
          </a:p>
          <a:p>
            <a:pPr marL="571500" indent="-5715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обоснования темы;</a:t>
            </a:r>
          </a:p>
          <a:p>
            <a:pPr marL="571500" indent="-5715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причины </a:t>
            </a:r>
            <a:r>
              <a:rPr lang="ru-RU" sz="3600" kern="1400" dirty="0">
                <a:latin typeface="Times New Roman"/>
                <a:ea typeface="Times New Roman"/>
                <a:cs typeface="Times New Roman"/>
              </a:rPr>
              <a:t>доклада</a:t>
            </a: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571500" indent="-5715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интересные </a:t>
            </a:r>
            <a:r>
              <a:rPr lang="ru-RU" sz="3600" kern="1400" dirty="0">
                <a:latin typeface="Times New Roman"/>
                <a:ea typeface="Times New Roman"/>
                <a:cs typeface="Times New Roman"/>
              </a:rPr>
              <a:t>примеры и </a:t>
            </a: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факты;</a:t>
            </a:r>
          </a:p>
          <a:p>
            <a:pPr marL="571500" indent="-5715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цитаты </a:t>
            </a:r>
            <a:r>
              <a:rPr lang="ru-RU" sz="3600" kern="1400" dirty="0">
                <a:latin typeface="Times New Roman"/>
                <a:ea typeface="Times New Roman"/>
                <a:cs typeface="Times New Roman"/>
              </a:rPr>
              <a:t>и крылатые </a:t>
            </a: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выражения;</a:t>
            </a:r>
          </a:p>
          <a:p>
            <a:pPr marL="571500" indent="-5715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kern="1400" dirty="0" smtClean="0">
                <a:latin typeface="Times New Roman"/>
                <a:ea typeface="Times New Roman"/>
                <a:cs typeface="Times New Roman"/>
              </a:rPr>
              <a:t>утверждения </a:t>
            </a:r>
            <a:r>
              <a:rPr lang="ru-RU" sz="3600" kern="1400" dirty="0">
                <a:latin typeface="Times New Roman"/>
                <a:ea typeface="Times New Roman"/>
                <a:cs typeface="Times New Roman"/>
              </a:rPr>
              <a:t>и определения.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773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63040" y="1268760"/>
            <a:ext cx="6493336" cy="4454309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80728"/>
            <a:ext cx="763284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400" b="1" kern="1400" dirty="0">
                <a:solidFill>
                  <a:srgbClr val="000000"/>
                </a:solidFill>
                <a:latin typeface="Times New Roman"/>
                <a:ea typeface="Times New Roman"/>
              </a:rPr>
              <a:t>Основная </a:t>
            </a:r>
            <a:r>
              <a:rPr lang="ru-RU" sz="3400" b="1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часть </a:t>
            </a: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содержит: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фактический </a:t>
            </a:r>
            <a:r>
              <a:rPr lang="ru-RU" sz="34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анализ заявленного вопроса</a:t>
            </a: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логически </a:t>
            </a:r>
            <a:r>
              <a:rPr lang="ru-RU" sz="34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четкое изложение основных и второстепенных вопросов</a:t>
            </a: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непротиворечивость </a:t>
            </a:r>
            <a:r>
              <a:rPr lang="ru-RU" sz="34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мыслей и точность языка</a:t>
            </a: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фактические </a:t>
            </a:r>
            <a:r>
              <a:rPr lang="ru-RU" sz="34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примеры и цифры</a:t>
            </a: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4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неопровержимость </a:t>
            </a:r>
            <a:r>
              <a:rPr lang="ru-RU" sz="34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выводов.</a:t>
            </a:r>
            <a:endParaRPr lang="ru-RU" sz="3400" dirty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915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63040" y="1268760"/>
            <a:ext cx="6493336" cy="4454309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980728"/>
            <a:ext cx="7488832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kern="1400" dirty="0">
                <a:latin typeface="Times New Roman"/>
                <a:ea typeface="Times New Roman"/>
                <a:cs typeface="Times New Roman"/>
              </a:rPr>
              <a:t>Заключение</a:t>
            </a:r>
            <a:r>
              <a:rPr lang="ru-RU" sz="3200" kern="1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содержит: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заключительные </a:t>
            </a:r>
            <a:r>
              <a:rPr lang="ru-RU" sz="3200" kern="1400" dirty="0">
                <a:latin typeface="Times New Roman"/>
                <a:ea typeface="Times New Roman"/>
                <a:cs typeface="Times New Roman"/>
              </a:rPr>
              <a:t>выводы и предложения</a:t>
            </a: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личное </a:t>
            </a:r>
            <a:r>
              <a:rPr lang="ru-RU" sz="3200" kern="1400" dirty="0">
                <a:latin typeface="Times New Roman"/>
                <a:ea typeface="Times New Roman"/>
                <a:cs typeface="Times New Roman"/>
              </a:rPr>
              <a:t>отношение к предмету доклада</a:t>
            </a: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указания </a:t>
            </a:r>
            <a:r>
              <a:rPr lang="ru-RU" sz="3200" kern="1400" dirty="0">
                <a:latin typeface="Times New Roman"/>
                <a:ea typeface="Times New Roman"/>
                <a:cs typeface="Times New Roman"/>
              </a:rPr>
              <a:t>на нерешенные проблемы и предложения путей их решения</a:t>
            </a: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остроумное </a:t>
            </a:r>
            <a:r>
              <a:rPr lang="ru-RU" sz="3200" kern="1400" dirty="0">
                <a:latin typeface="Times New Roman"/>
                <a:ea typeface="Times New Roman"/>
                <a:cs typeface="Times New Roman"/>
              </a:rPr>
              <a:t>высказывание, </a:t>
            </a:r>
            <a:r>
              <a:rPr lang="ru-RU" sz="3200" kern="1400" dirty="0" smtClean="0">
                <a:latin typeface="Times New Roman"/>
                <a:ea typeface="Times New Roman"/>
                <a:cs typeface="Times New Roman"/>
              </a:rPr>
              <a:t>ссылку </a:t>
            </a:r>
            <a:r>
              <a:rPr lang="ru-RU" sz="3200" kern="1400" dirty="0">
                <a:latin typeface="Times New Roman"/>
                <a:ea typeface="Times New Roman"/>
                <a:cs typeface="Times New Roman"/>
              </a:rPr>
              <a:t>на регламент, благодарность за внимание.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915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1438318"/>
            <a:ext cx="7632848" cy="4871002"/>
          </a:xfrm>
        </p:spPr>
        <p:txBody>
          <a:bodyPr>
            <a:normAutofit fontScale="25000" lnSpcReduction="20000"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темы и цели доклада </a:t>
            </a: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плана доклада</a:t>
            </a: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списка документов к докладу</a:t>
            </a: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текстом доклада</a:t>
            </a: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 проекта доклада с руководителем</a:t>
            </a: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аналитическая переработка доклада</a:t>
            </a: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презентации к докладу</a:t>
            </a:r>
          </a:p>
          <a:p>
            <a:pPr lvl="0">
              <a:buBlip>
                <a:blip r:embed="rId2"/>
              </a:buBlip>
            </a:pPr>
            <a:r>
              <a:rPr lang="ru-RU" sz="1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раздаточных материалов (</a:t>
            </a:r>
            <a:r>
              <a:rPr lang="ru-RU" sz="1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необходимости)</a:t>
            </a:r>
            <a:r>
              <a:rPr lang="ru-RU" sz="12800" b="1" kern="1400" dirty="0" smtClean="0">
                <a:solidFill>
                  <a:srgbClr val="231F2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128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764704"/>
            <a:ext cx="8748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ЭТАПЫ ПОДГОТОВКИ ДОКЛАДА</a:t>
            </a:r>
            <a:endParaRPr lang="ru-RU" sz="36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0583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88</TotalTime>
  <Words>260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24" baseType="lpstr">
      <vt:lpstr>Arial</vt:lpstr>
      <vt:lpstr>Brush Script MT</vt:lpstr>
      <vt:lpstr>Calibri</vt:lpstr>
      <vt:lpstr>Constantia</vt:lpstr>
      <vt:lpstr>Franklin Gothic Book</vt:lpstr>
      <vt:lpstr>Rage Italic</vt:lpstr>
      <vt:lpstr>Times New Roman</vt:lpstr>
      <vt:lpstr>Wingdings</vt:lpstr>
      <vt:lpstr>Кнопка</vt:lpstr>
      <vt:lpstr>1_Кнопка</vt:lpstr>
      <vt:lpstr>2_Кнопка</vt:lpstr>
      <vt:lpstr>3_Кнопка</vt:lpstr>
      <vt:lpstr>4_Кнопка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Воронцова Ирина Александровна</dc:creator>
  <cp:lastModifiedBy>Воронцова Ирина Александровна</cp:lastModifiedBy>
  <cp:revision>9</cp:revision>
  <dcterms:created xsi:type="dcterms:W3CDTF">2018-10-08T18:02:16Z</dcterms:created>
  <dcterms:modified xsi:type="dcterms:W3CDTF">2019-12-09T08:09:29Z</dcterms:modified>
</cp:coreProperties>
</file>