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5" r:id="rId1"/>
  </p:sldMasterIdLst>
  <p:notesMasterIdLst>
    <p:notesMasterId r:id="rId19"/>
  </p:notesMasterIdLst>
  <p:handoutMasterIdLst>
    <p:handoutMasterId r:id="rId20"/>
  </p:handoutMasterIdLst>
  <p:sldIdLst>
    <p:sldId id="256" r:id="rId2"/>
    <p:sldId id="320" r:id="rId3"/>
    <p:sldId id="352" r:id="rId4"/>
    <p:sldId id="354" r:id="rId5"/>
    <p:sldId id="344" r:id="rId6"/>
    <p:sldId id="353" r:id="rId7"/>
    <p:sldId id="308" r:id="rId8"/>
    <p:sldId id="322" r:id="rId9"/>
    <p:sldId id="358" r:id="rId10"/>
    <p:sldId id="357" r:id="rId11"/>
    <p:sldId id="361" r:id="rId12"/>
    <p:sldId id="359" r:id="rId13"/>
    <p:sldId id="360" r:id="rId14"/>
    <p:sldId id="362" r:id="rId15"/>
    <p:sldId id="363" r:id="rId16"/>
    <p:sldId id="364" r:id="rId17"/>
    <p:sldId id="356" r:id="rId18"/>
  </p:sldIdLst>
  <p:sldSz cx="9144000" cy="6858000" type="screen4x3"/>
  <p:notesSz cx="9928225" cy="6797675"/>
  <p:defaultTextStyle>
    <a:defPPr>
      <a:defRPr lang="ru-RU"/>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2C00"/>
    <a:srgbClr val="F5770F"/>
    <a:srgbClr val="D16309"/>
    <a:srgbClr val="0091FE"/>
    <a:srgbClr val="009242"/>
    <a:srgbClr val="E16B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1582" autoAdjust="0"/>
  </p:normalViewPr>
  <p:slideViewPr>
    <p:cSldViewPr>
      <p:cViewPr varScale="1">
        <p:scale>
          <a:sx n="84" d="100"/>
          <a:sy n="84" d="100"/>
        </p:scale>
        <p:origin x="684" y="96"/>
      </p:cViewPr>
      <p:guideLst>
        <p:guide orient="horz" pos="2160"/>
        <p:guide pos="2880"/>
      </p:guideLst>
    </p:cSldViewPr>
  </p:slideViewPr>
  <p:outlineViewPr>
    <p:cViewPr>
      <p:scale>
        <a:sx n="33" d="100"/>
        <a:sy n="33" d="100"/>
      </p:scale>
      <p:origin x="18"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txBox="1">
            <a:spLocks noGrp="1"/>
          </p:cNvSpPr>
          <p:nvPr>
            <p:ph type="hdr" sz="quarter"/>
          </p:nvPr>
        </p:nvSpPr>
        <p:spPr>
          <a:xfrm>
            <a:off x="1" y="1"/>
            <a:ext cx="4306487" cy="339725"/>
          </a:xfrm>
          <a:prstGeom prst="rect">
            <a:avLst/>
          </a:prstGeom>
          <a:noFill/>
          <a:ln>
            <a:noFill/>
          </a:ln>
        </p:spPr>
        <p:txBody>
          <a:bodyPr vert="horz" lIns="90000" tIns="45000" rIns="90000" bIns="45000" compatLnSpc="1"/>
          <a:lstStyle>
            <a:lvl1pPr algn="ct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1400">
                <a:solidFill>
                  <a:srgbClr val="FFFFFF"/>
                </a:solidFill>
                <a:latin typeface="Verdana" pitchFamily="34"/>
                <a:ea typeface="Arial Unicode MS" pitchFamily="2"/>
                <a:cs typeface="Arial Unicode MS" pitchFamily="2"/>
              </a:defRPr>
            </a:lvl1pPr>
          </a:lstStyle>
          <a:p>
            <a:pPr>
              <a:defRPr sz="1400"/>
            </a:pPr>
            <a:endParaRPr lang="ru-RU"/>
          </a:p>
        </p:txBody>
      </p:sp>
      <p:sp>
        <p:nvSpPr>
          <p:cNvPr id="3" name="Дата 2"/>
          <p:cNvSpPr txBox="1">
            <a:spLocks noGrp="1"/>
          </p:cNvSpPr>
          <p:nvPr>
            <p:ph type="dt" sz="quarter" idx="1"/>
          </p:nvPr>
        </p:nvSpPr>
        <p:spPr>
          <a:xfrm>
            <a:off x="5618545" y="1"/>
            <a:ext cx="4309680" cy="339725"/>
          </a:xfrm>
          <a:prstGeom prst="rect">
            <a:avLst/>
          </a:prstGeom>
          <a:noFill/>
          <a:ln>
            <a:noFill/>
          </a:ln>
        </p:spPr>
        <p:txBody>
          <a:bodyPr vert="horz" lIns="90000" tIns="45000" rIns="90000" bIns="45000" compatLnSpc="1"/>
          <a:lstStyle>
            <a:lvl1pPr algn="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1400">
                <a:solidFill>
                  <a:srgbClr val="FFFFFF"/>
                </a:solidFill>
                <a:latin typeface="Verdana" pitchFamily="34"/>
                <a:ea typeface="Arial Unicode MS" pitchFamily="2"/>
                <a:cs typeface="Arial Unicode MS" pitchFamily="2"/>
              </a:defRPr>
            </a:lvl1pPr>
          </a:lstStyle>
          <a:p>
            <a:pPr>
              <a:defRPr sz="1400"/>
            </a:pPr>
            <a:endParaRPr lang="ru-RU"/>
          </a:p>
        </p:txBody>
      </p:sp>
      <p:sp>
        <p:nvSpPr>
          <p:cNvPr id="4" name="Нижний колонтитул 3"/>
          <p:cNvSpPr txBox="1">
            <a:spLocks noGrp="1"/>
          </p:cNvSpPr>
          <p:nvPr>
            <p:ph type="ftr" sz="quarter" idx="2"/>
          </p:nvPr>
        </p:nvSpPr>
        <p:spPr>
          <a:xfrm>
            <a:off x="1" y="6457951"/>
            <a:ext cx="4306487" cy="339725"/>
          </a:xfrm>
          <a:prstGeom prst="rect">
            <a:avLst/>
          </a:prstGeom>
          <a:noFill/>
          <a:ln>
            <a:noFill/>
          </a:ln>
        </p:spPr>
        <p:txBody>
          <a:bodyPr vert="horz" lIns="90000" tIns="45000" rIns="90000" bIns="45000" anchor="b" compatLnSpc="1"/>
          <a:lstStyle>
            <a:lvl1pPr algn="ct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1400">
                <a:solidFill>
                  <a:srgbClr val="FFFFFF"/>
                </a:solidFill>
                <a:latin typeface="Verdana" pitchFamily="34"/>
                <a:ea typeface="Arial Unicode MS" pitchFamily="2"/>
                <a:cs typeface="Arial Unicode MS" pitchFamily="2"/>
              </a:defRPr>
            </a:lvl1pPr>
          </a:lstStyle>
          <a:p>
            <a:pPr>
              <a:defRPr sz="1400"/>
            </a:pPr>
            <a:endParaRPr lang="ru-RU"/>
          </a:p>
        </p:txBody>
      </p:sp>
      <p:sp>
        <p:nvSpPr>
          <p:cNvPr id="5" name="Номер слайда 4"/>
          <p:cNvSpPr txBox="1">
            <a:spLocks noGrp="1"/>
          </p:cNvSpPr>
          <p:nvPr>
            <p:ph type="sldNum" sz="quarter" idx="3"/>
          </p:nvPr>
        </p:nvSpPr>
        <p:spPr>
          <a:xfrm>
            <a:off x="5618545" y="6457951"/>
            <a:ext cx="4309680" cy="339725"/>
          </a:xfrm>
          <a:prstGeom prst="rect">
            <a:avLst/>
          </a:prstGeom>
          <a:noFill/>
          <a:ln>
            <a:noFill/>
          </a:ln>
        </p:spPr>
        <p:txBody>
          <a:bodyPr vert="horz" lIns="90000" tIns="45000" rIns="90000" bIns="45000" anchor="b" compatLnSpc="1"/>
          <a:lstStyle>
            <a:lvl1pPr algn="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1400">
                <a:solidFill>
                  <a:srgbClr val="FFFFFF"/>
                </a:solidFill>
                <a:latin typeface="Verdana" pitchFamily="34"/>
                <a:ea typeface="Arial Unicode MS" pitchFamily="2"/>
                <a:cs typeface="Arial Unicode MS" pitchFamily="2"/>
              </a:defRPr>
            </a:lvl1pPr>
          </a:lstStyle>
          <a:p>
            <a:pPr>
              <a:defRPr sz="1400"/>
            </a:pPr>
            <a:fld id="{EE5EAA7B-0E90-4EBE-A99D-BA7D8EB525AF}" type="slidenum">
              <a:rPr lang="ru-RU"/>
              <a:pPr>
                <a:defRPr sz="1400"/>
              </a:pPr>
              <a:t>‹#›</a:t>
            </a:fld>
            <a:endParaRPr lang="ru-RU"/>
          </a:p>
        </p:txBody>
      </p:sp>
    </p:spTree>
    <p:extLst>
      <p:ext uri="{BB962C8B-B14F-4D97-AF65-F5344CB8AC3E}">
        <p14:creationId xmlns:p14="http://schemas.microsoft.com/office/powerpoint/2010/main" val="24316145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Прямоугольник 1"/>
          <p:cNvSpPr>
            <a:spLocks noMove="1" noResize="1"/>
          </p:cNvSpPr>
          <p:nvPr/>
        </p:nvSpPr>
        <p:spPr bwMode="auto">
          <a:xfrm>
            <a:off x="0" y="0"/>
            <a:ext cx="9928225" cy="6797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5000" rIns="90000" bIns="45000" anchor="ctr" anchorCtr="1"/>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itchFamily="34" charset="0"/>
                <a:cs typeface="Arial"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itchFamily="34" charset="0"/>
                <a:cs typeface="Arial"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itchFamily="34" charset="0"/>
                <a:cs typeface="Arial"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itchFamily="34" charset="0"/>
                <a:cs typeface="Arial"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itchFamily="34" charset="0"/>
                <a:cs typeface="Arial"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itchFamily="34" charset="0"/>
                <a:cs typeface="Arial"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itchFamily="34" charset="0"/>
                <a:cs typeface="Arial"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itchFamily="34" charset="0"/>
                <a:cs typeface="Arial"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itchFamily="34" charset="0"/>
                <a:cs typeface="Arial" charset="0"/>
              </a:defRPr>
            </a:lvl9pPr>
          </a:lstStyle>
          <a:p>
            <a:pPr algn="ctr" eaLnBrk="1" hangingPunct="1"/>
            <a:endParaRPr lang="ru-RU" altLang="ru-RU" sz="3200">
              <a:solidFill>
                <a:srgbClr val="FFFFFF"/>
              </a:solidFill>
              <a:latin typeface="Verdana" pitchFamily="34" charset="0"/>
              <a:ea typeface="Arial Unicode MS" pitchFamily="34" charset="-128"/>
              <a:cs typeface="Arial Unicode MS" pitchFamily="34" charset="-128"/>
            </a:endParaRPr>
          </a:p>
        </p:txBody>
      </p:sp>
      <p:sp>
        <p:nvSpPr>
          <p:cNvPr id="39939" name="Полилиния 2"/>
          <p:cNvSpPr>
            <a:spLocks/>
          </p:cNvSpPr>
          <p:nvPr/>
        </p:nvSpPr>
        <p:spPr bwMode="auto">
          <a:xfrm>
            <a:off x="0" y="0"/>
            <a:ext cx="9928225" cy="6797675"/>
          </a:xfrm>
          <a:custGeom>
            <a:avLst/>
            <a:gdLst>
              <a:gd name="T0" fmla="*/ 10234990 w 6858000"/>
              <a:gd name="T1" fmla="*/ 0 h 9144000"/>
              <a:gd name="T2" fmla="*/ 20469978 w 6858000"/>
              <a:gd name="T3" fmla="*/ 1878360 h 9144000"/>
              <a:gd name="T4" fmla="*/ 10234990 w 6858000"/>
              <a:gd name="T5" fmla="*/ 3756719 h 9144000"/>
              <a:gd name="T6" fmla="*/ 0 w 6858000"/>
              <a:gd name="T7" fmla="*/ 1878360 h 9144000"/>
              <a:gd name="T8" fmla="*/ 17694720 60000 65536"/>
              <a:gd name="T9" fmla="*/ 0 60000 65536"/>
              <a:gd name="T10" fmla="*/ 5898240 60000 65536"/>
              <a:gd name="T11" fmla="*/ 11796480 60000 65536"/>
              <a:gd name="T12" fmla="*/ 465 w 6858000"/>
              <a:gd name="T13" fmla="*/ 465 h 9144000"/>
              <a:gd name="T14" fmla="*/ 6857535 w 6858000"/>
              <a:gd name="T15" fmla="*/ 9143535 h 9144000"/>
            </a:gdLst>
            <a:ahLst/>
            <a:cxnLst>
              <a:cxn ang="T8">
                <a:pos x="T0" y="T1"/>
              </a:cxn>
              <a:cxn ang="T9">
                <a:pos x="T2" y="T3"/>
              </a:cxn>
              <a:cxn ang="T10">
                <a:pos x="T4" y="T5"/>
              </a:cxn>
              <a:cxn ang="T11">
                <a:pos x="T6" y="T7"/>
              </a:cxn>
            </a:cxnLst>
            <a:rect l="T12" t="T13" r="T14" b="T15"/>
            <a:pathLst>
              <a:path w="6858000" h="9144000">
                <a:moveTo>
                  <a:pt x="1588" y="0"/>
                </a:moveTo>
                <a:lnTo>
                  <a:pt x="1587" y="0"/>
                </a:lnTo>
                <a:cubicBezTo>
                  <a:pt x="710" y="0"/>
                  <a:pt x="0" y="710"/>
                  <a:pt x="0" y="1587"/>
                </a:cubicBezTo>
                <a:lnTo>
                  <a:pt x="0" y="9142413"/>
                </a:lnTo>
                <a:cubicBezTo>
                  <a:pt x="0" y="9143290"/>
                  <a:pt x="710" y="9144000"/>
                  <a:pt x="1587" y="9144001"/>
                </a:cubicBezTo>
                <a:lnTo>
                  <a:pt x="6856413" y="9144000"/>
                </a:lnTo>
                <a:cubicBezTo>
                  <a:pt x="6857290" y="9143999"/>
                  <a:pt x="6858001" y="9143289"/>
                  <a:pt x="6858001" y="9142412"/>
                </a:cubicBezTo>
                <a:lnTo>
                  <a:pt x="6858000" y="1588"/>
                </a:lnTo>
                <a:cubicBezTo>
                  <a:pt x="6858000" y="710"/>
                  <a:pt x="6857289" y="0"/>
                  <a:pt x="6856412" y="0"/>
                </a:cubicBezTo>
                <a:lnTo>
                  <a:pt x="1588" y="0"/>
                </a:lnTo>
                <a:close/>
              </a:path>
            </a:pathLst>
          </a:custGeom>
          <a:solidFill>
            <a:srgbClr val="FFFFFF"/>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wrap="none" lIns="90000" tIns="46800" rIns="90000" bIns="46800" anchor="ctr"/>
          <a:lstStyle/>
          <a:p>
            <a:endParaRPr lang="ru-RU"/>
          </a:p>
        </p:txBody>
      </p:sp>
      <p:sp>
        <p:nvSpPr>
          <p:cNvPr id="39940" name="Полилиния 3"/>
          <p:cNvSpPr>
            <a:spLocks/>
          </p:cNvSpPr>
          <p:nvPr/>
        </p:nvSpPr>
        <p:spPr bwMode="auto">
          <a:xfrm>
            <a:off x="0" y="0"/>
            <a:ext cx="9928225" cy="6797675"/>
          </a:xfrm>
          <a:custGeom>
            <a:avLst/>
            <a:gdLst>
              <a:gd name="T0" fmla="*/ 10234990 w 6858000"/>
              <a:gd name="T1" fmla="*/ 0 h 9144000"/>
              <a:gd name="T2" fmla="*/ 20469978 w 6858000"/>
              <a:gd name="T3" fmla="*/ 1878360 h 9144000"/>
              <a:gd name="T4" fmla="*/ 10234990 w 6858000"/>
              <a:gd name="T5" fmla="*/ 3756719 h 9144000"/>
              <a:gd name="T6" fmla="*/ 0 w 6858000"/>
              <a:gd name="T7" fmla="*/ 1878360 h 9144000"/>
              <a:gd name="T8" fmla="*/ 17694720 60000 65536"/>
              <a:gd name="T9" fmla="*/ 0 60000 65536"/>
              <a:gd name="T10" fmla="*/ 5898240 60000 65536"/>
              <a:gd name="T11" fmla="*/ 11796480 60000 65536"/>
              <a:gd name="T12" fmla="*/ 465 w 6858000"/>
              <a:gd name="T13" fmla="*/ 465 h 9144000"/>
              <a:gd name="T14" fmla="*/ 6857535 w 6858000"/>
              <a:gd name="T15" fmla="*/ 9143535 h 9144000"/>
            </a:gdLst>
            <a:ahLst/>
            <a:cxnLst>
              <a:cxn ang="T8">
                <a:pos x="T0" y="T1"/>
              </a:cxn>
              <a:cxn ang="T9">
                <a:pos x="T2" y="T3"/>
              </a:cxn>
              <a:cxn ang="T10">
                <a:pos x="T4" y="T5"/>
              </a:cxn>
              <a:cxn ang="T11">
                <a:pos x="T6" y="T7"/>
              </a:cxn>
            </a:cxnLst>
            <a:rect l="T12" t="T13" r="T14" b="T15"/>
            <a:pathLst>
              <a:path w="6858000" h="9144000">
                <a:moveTo>
                  <a:pt x="1588" y="0"/>
                </a:moveTo>
                <a:lnTo>
                  <a:pt x="1587" y="0"/>
                </a:lnTo>
                <a:cubicBezTo>
                  <a:pt x="710" y="0"/>
                  <a:pt x="0" y="710"/>
                  <a:pt x="0" y="1587"/>
                </a:cubicBezTo>
                <a:lnTo>
                  <a:pt x="0" y="9142413"/>
                </a:lnTo>
                <a:cubicBezTo>
                  <a:pt x="0" y="9143290"/>
                  <a:pt x="710" y="9144000"/>
                  <a:pt x="1587" y="9144001"/>
                </a:cubicBezTo>
                <a:lnTo>
                  <a:pt x="6856413" y="9144000"/>
                </a:lnTo>
                <a:cubicBezTo>
                  <a:pt x="6857290" y="9143999"/>
                  <a:pt x="6858001" y="9143289"/>
                  <a:pt x="6858001" y="9142412"/>
                </a:cubicBezTo>
                <a:lnTo>
                  <a:pt x="6858000" y="1588"/>
                </a:lnTo>
                <a:cubicBezTo>
                  <a:pt x="6858000" y="710"/>
                  <a:pt x="6857289" y="0"/>
                  <a:pt x="6856412" y="0"/>
                </a:cubicBezTo>
                <a:lnTo>
                  <a:pt x="1588" y="0"/>
                </a:lnTo>
                <a:close/>
              </a:path>
            </a:pathLst>
          </a:custGeom>
          <a:solidFill>
            <a:srgbClr val="FFFFFF"/>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wrap="none" lIns="90000" tIns="46800" rIns="90000" bIns="46800" anchor="ctr"/>
          <a:lstStyle/>
          <a:p>
            <a:endParaRPr lang="ru-RU"/>
          </a:p>
        </p:txBody>
      </p:sp>
      <p:sp>
        <p:nvSpPr>
          <p:cNvPr id="39941" name="Полилиния 4"/>
          <p:cNvSpPr>
            <a:spLocks/>
          </p:cNvSpPr>
          <p:nvPr/>
        </p:nvSpPr>
        <p:spPr bwMode="auto">
          <a:xfrm>
            <a:off x="0" y="0"/>
            <a:ext cx="9928225" cy="6797675"/>
          </a:xfrm>
          <a:custGeom>
            <a:avLst/>
            <a:gdLst>
              <a:gd name="T0" fmla="*/ 10234990 w 6858000"/>
              <a:gd name="T1" fmla="*/ 0 h 9144000"/>
              <a:gd name="T2" fmla="*/ 20469978 w 6858000"/>
              <a:gd name="T3" fmla="*/ 1878360 h 9144000"/>
              <a:gd name="T4" fmla="*/ 10234990 w 6858000"/>
              <a:gd name="T5" fmla="*/ 3756719 h 9144000"/>
              <a:gd name="T6" fmla="*/ 0 w 6858000"/>
              <a:gd name="T7" fmla="*/ 1878360 h 9144000"/>
              <a:gd name="T8" fmla="*/ 17694720 60000 65536"/>
              <a:gd name="T9" fmla="*/ 0 60000 65536"/>
              <a:gd name="T10" fmla="*/ 5898240 60000 65536"/>
              <a:gd name="T11" fmla="*/ 11796480 60000 65536"/>
              <a:gd name="T12" fmla="*/ 465 w 6858000"/>
              <a:gd name="T13" fmla="*/ 465 h 9144000"/>
              <a:gd name="T14" fmla="*/ 6857535 w 6858000"/>
              <a:gd name="T15" fmla="*/ 9143535 h 9144000"/>
            </a:gdLst>
            <a:ahLst/>
            <a:cxnLst>
              <a:cxn ang="T8">
                <a:pos x="T0" y="T1"/>
              </a:cxn>
              <a:cxn ang="T9">
                <a:pos x="T2" y="T3"/>
              </a:cxn>
              <a:cxn ang="T10">
                <a:pos x="T4" y="T5"/>
              </a:cxn>
              <a:cxn ang="T11">
                <a:pos x="T6" y="T7"/>
              </a:cxn>
            </a:cxnLst>
            <a:rect l="T12" t="T13" r="T14" b="T15"/>
            <a:pathLst>
              <a:path w="6858000" h="9144000">
                <a:moveTo>
                  <a:pt x="1588" y="0"/>
                </a:moveTo>
                <a:lnTo>
                  <a:pt x="1587" y="0"/>
                </a:lnTo>
                <a:cubicBezTo>
                  <a:pt x="710" y="0"/>
                  <a:pt x="0" y="710"/>
                  <a:pt x="0" y="1587"/>
                </a:cubicBezTo>
                <a:lnTo>
                  <a:pt x="0" y="9142413"/>
                </a:lnTo>
                <a:cubicBezTo>
                  <a:pt x="0" y="9143290"/>
                  <a:pt x="710" y="9144000"/>
                  <a:pt x="1587" y="9144001"/>
                </a:cubicBezTo>
                <a:lnTo>
                  <a:pt x="6856413" y="9144000"/>
                </a:lnTo>
                <a:cubicBezTo>
                  <a:pt x="6857290" y="9143999"/>
                  <a:pt x="6858001" y="9143289"/>
                  <a:pt x="6858001" y="9142412"/>
                </a:cubicBezTo>
                <a:lnTo>
                  <a:pt x="6858000" y="1588"/>
                </a:lnTo>
                <a:cubicBezTo>
                  <a:pt x="6858000" y="710"/>
                  <a:pt x="6857289" y="0"/>
                  <a:pt x="6856412" y="0"/>
                </a:cubicBezTo>
                <a:lnTo>
                  <a:pt x="1588" y="0"/>
                </a:lnTo>
                <a:close/>
              </a:path>
            </a:pathLst>
          </a:custGeom>
          <a:solidFill>
            <a:srgbClr val="FFFFFF"/>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wrap="none" lIns="90000" tIns="46800" rIns="90000" bIns="46800" anchor="ctr"/>
          <a:lstStyle/>
          <a:p>
            <a:endParaRPr lang="ru-RU"/>
          </a:p>
        </p:txBody>
      </p:sp>
      <p:sp>
        <p:nvSpPr>
          <p:cNvPr id="39942" name="Полилиния 5"/>
          <p:cNvSpPr>
            <a:spLocks/>
          </p:cNvSpPr>
          <p:nvPr/>
        </p:nvSpPr>
        <p:spPr bwMode="auto">
          <a:xfrm>
            <a:off x="0" y="0"/>
            <a:ext cx="9928225" cy="6797675"/>
          </a:xfrm>
          <a:custGeom>
            <a:avLst/>
            <a:gdLst>
              <a:gd name="T0" fmla="*/ 10234990 w 6858000"/>
              <a:gd name="T1" fmla="*/ 0 h 9144000"/>
              <a:gd name="T2" fmla="*/ 20469978 w 6858000"/>
              <a:gd name="T3" fmla="*/ 1878360 h 9144000"/>
              <a:gd name="T4" fmla="*/ 10234990 w 6858000"/>
              <a:gd name="T5" fmla="*/ 3756719 h 9144000"/>
              <a:gd name="T6" fmla="*/ 0 w 6858000"/>
              <a:gd name="T7" fmla="*/ 1878360 h 9144000"/>
              <a:gd name="T8" fmla="*/ 17694720 60000 65536"/>
              <a:gd name="T9" fmla="*/ 0 60000 65536"/>
              <a:gd name="T10" fmla="*/ 5898240 60000 65536"/>
              <a:gd name="T11" fmla="*/ 11796480 60000 65536"/>
              <a:gd name="T12" fmla="*/ 465 w 6858000"/>
              <a:gd name="T13" fmla="*/ 465 h 9144000"/>
              <a:gd name="T14" fmla="*/ 6857535 w 6858000"/>
              <a:gd name="T15" fmla="*/ 9143535 h 9144000"/>
            </a:gdLst>
            <a:ahLst/>
            <a:cxnLst>
              <a:cxn ang="T8">
                <a:pos x="T0" y="T1"/>
              </a:cxn>
              <a:cxn ang="T9">
                <a:pos x="T2" y="T3"/>
              </a:cxn>
              <a:cxn ang="T10">
                <a:pos x="T4" y="T5"/>
              </a:cxn>
              <a:cxn ang="T11">
                <a:pos x="T6" y="T7"/>
              </a:cxn>
            </a:cxnLst>
            <a:rect l="T12" t="T13" r="T14" b="T15"/>
            <a:pathLst>
              <a:path w="6858000" h="9144000">
                <a:moveTo>
                  <a:pt x="1588" y="0"/>
                </a:moveTo>
                <a:lnTo>
                  <a:pt x="1587" y="0"/>
                </a:lnTo>
                <a:cubicBezTo>
                  <a:pt x="710" y="0"/>
                  <a:pt x="0" y="710"/>
                  <a:pt x="0" y="1587"/>
                </a:cubicBezTo>
                <a:lnTo>
                  <a:pt x="0" y="9142413"/>
                </a:lnTo>
                <a:cubicBezTo>
                  <a:pt x="0" y="9143290"/>
                  <a:pt x="710" y="9144000"/>
                  <a:pt x="1587" y="9144001"/>
                </a:cubicBezTo>
                <a:lnTo>
                  <a:pt x="6856413" y="9144000"/>
                </a:lnTo>
                <a:cubicBezTo>
                  <a:pt x="6857290" y="9143999"/>
                  <a:pt x="6858001" y="9143289"/>
                  <a:pt x="6858001" y="9142412"/>
                </a:cubicBezTo>
                <a:lnTo>
                  <a:pt x="6858000" y="1588"/>
                </a:lnTo>
                <a:cubicBezTo>
                  <a:pt x="6858000" y="710"/>
                  <a:pt x="6857289" y="0"/>
                  <a:pt x="6856412" y="0"/>
                </a:cubicBezTo>
                <a:lnTo>
                  <a:pt x="1588" y="0"/>
                </a:lnTo>
                <a:close/>
              </a:path>
            </a:pathLst>
          </a:custGeom>
          <a:solidFill>
            <a:srgbClr val="FFFFFF"/>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wrap="none" lIns="90000" tIns="46800" rIns="90000" bIns="46800" anchor="ctr"/>
          <a:lstStyle/>
          <a:p>
            <a:endParaRPr lang="ru-RU"/>
          </a:p>
        </p:txBody>
      </p:sp>
      <p:sp>
        <p:nvSpPr>
          <p:cNvPr id="39943" name="Полилиния 6"/>
          <p:cNvSpPr>
            <a:spLocks/>
          </p:cNvSpPr>
          <p:nvPr/>
        </p:nvSpPr>
        <p:spPr bwMode="auto">
          <a:xfrm>
            <a:off x="0" y="0"/>
            <a:ext cx="9928225" cy="6797675"/>
          </a:xfrm>
          <a:custGeom>
            <a:avLst/>
            <a:gdLst>
              <a:gd name="T0" fmla="*/ 10234990 w 6858000"/>
              <a:gd name="T1" fmla="*/ 0 h 9144000"/>
              <a:gd name="T2" fmla="*/ 20469978 w 6858000"/>
              <a:gd name="T3" fmla="*/ 1878360 h 9144000"/>
              <a:gd name="T4" fmla="*/ 10234990 w 6858000"/>
              <a:gd name="T5" fmla="*/ 3756719 h 9144000"/>
              <a:gd name="T6" fmla="*/ 0 w 6858000"/>
              <a:gd name="T7" fmla="*/ 1878360 h 9144000"/>
              <a:gd name="T8" fmla="*/ 17694720 60000 65536"/>
              <a:gd name="T9" fmla="*/ 0 60000 65536"/>
              <a:gd name="T10" fmla="*/ 5898240 60000 65536"/>
              <a:gd name="T11" fmla="*/ 11796480 60000 65536"/>
              <a:gd name="T12" fmla="*/ 465 w 6858000"/>
              <a:gd name="T13" fmla="*/ 465 h 9144000"/>
              <a:gd name="T14" fmla="*/ 6857535 w 6858000"/>
              <a:gd name="T15" fmla="*/ 9143535 h 9144000"/>
            </a:gdLst>
            <a:ahLst/>
            <a:cxnLst>
              <a:cxn ang="T8">
                <a:pos x="T0" y="T1"/>
              </a:cxn>
              <a:cxn ang="T9">
                <a:pos x="T2" y="T3"/>
              </a:cxn>
              <a:cxn ang="T10">
                <a:pos x="T4" y="T5"/>
              </a:cxn>
              <a:cxn ang="T11">
                <a:pos x="T6" y="T7"/>
              </a:cxn>
            </a:cxnLst>
            <a:rect l="T12" t="T13" r="T14" b="T15"/>
            <a:pathLst>
              <a:path w="6858000" h="9144000">
                <a:moveTo>
                  <a:pt x="1588" y="0"/>
                </a:moveTo>
                <a:lnTo>
                  <a:pt x="1587" y="0"/>
                </a:lnTo>
                <a:cubicBezTo>
                  <a:pt x="710" y="0"/>
                  <a:pt x="0" y="710"/>
                  <a:pt x="0" y="1587"/>
                </a:cubicBezTo>
                <a:lnTo>
                  <a:pt x="0" y="9142413"/>
                </a:lnTo>
                <a:cubicBezTo>
                  <a:pt x="0" y="9143290"/>
                  <a:pt x="710" y="9144000"/>
                  <a:pt x="1587" y="9144001"/>
                </a:cubicBezTo>
                <a:lnTo>
                  <a:pt x="6856413" y="9144000"/>
                </a:lnTo>
                <a:cubicBezTo>
                  <a:pt x="6857290" y="9143999"/>
                  <a:pt x="6858001" y="9143289"/>
                  <a:pt x="6858001" y="9142412"/>
                </a:cubicBezTo>
                <a:lnTo>
                  <a:pt x="6858000" y="1588"/>
                </a:lnTo>
                <a:cubicBezTo>
                  <a:pt x="6858000" y="710"/>
                  <a:pt x="6857289" y="0"/>
                  <a:pt x="6856412" y="0"/>
                </a:cubicBezTo>
                <a:lnTo>
                  <a:pt x="1588" y="0"/>
                </a:lnTo>
                <a:close/>
              </a:path>
            </a:pathLst>
          </a:custGeom>
          <a:solidFill>
            <a:srgbClr val="FFFFFF"/>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wrap="none" lIns="90000" tIns="46800" rIns="90000" bIns="46800" anchor="ctr"/>
          <a:lstStyle/>
          <a:p>
            <a:endParaRPr lang="ru-RU"/>
          </a:p>
        </p:txBody>
      </p:sp>
      <p:sp>
        <p:nvSpPr>
          <p:cNvPr id="39944" name="Полилиния 7"/>
          <p:cNvSpPr>
            <a:spLocks/>
          </p:cNvSpPr>
          <p:nvPr/>
        </p:nvSpPr>
        <p:spPr bwMode="auto">
          <a:xfrm>
            <a:off x="0" y="0"/>
            <a:ext cx="9928225" cy="6797675"/>
          </a:xfrm>
          <a:custGeom>
            <a:avLst/>
            <a:gdLst>
              <a:gd name="T0" fmla="*/ 10234990 w 6858000"/>
              <a:gd name="T1" fmla="*/ 0 h 9144000"/>
              <a:gd name="T2" fmla="*/ 20469978 w 6858000"/>
              <a:gd name="T3" fmla="*/ 1878360 h 9144000"/>
              <a:gd name="T4" fmla="*/ 10234990 w 6858000"/>
              <a:gd name="T5" fmla="*/ 3756719 h 9144000"/>
              <a:gd name="T6" fmla="*/ 0 w 6858000"/>
              <a:gd name="T7" fmla="*/ 1878360 h 9144000"/>
              <a:gd name="T8" fmla="*/ 17694720 60000 65536"/>
              <a:gd name="T9" fmla="*/ 0 60000 65536"/>
              <a:gd name="T10" fmla="*/ 5898240 60000 65536"/>
              <a:gd name="T11" fmla="*/ 11796480 60000 65536"/>
              <a:gd name="T12" fmla="*/ 465 w 6858000"/>
              <a:gd name="T13" fmla="*/ 465 h 9144000"/>
              <a:gd name="T14" fmla="*/ 6857535 w 6858000"/>
              <a:gd name="T15" fmla="*/ 9143535 h 9144000"/>
            </a:gdLst>
            <a:ahLst/>
            <a:cxnLst>
              <a:cxn ang="T8">
                <a:pos x="T0" y="T1"/>
              </a:cxn>
              <a:cxn ang="T9">
                <a:pos x="T2" y="T3"/>
              </a:cxn>
              <a:cxn ang="T10">
                <a:pos x="T4" y="T5"/>
              </a:cxn>
              <a:cxn ang="T11">
                <a:pos x="T6" y="T7"/>
              </a:cxn>
            </a:cxnLst>
            <a:rect l="T12" t="T13" r="T14" b="T15"/>
            <a:pathLst>
              <a:path w="6858000" h="9144000">
                <a:moveTo>
                  <a:pt x="1588" y="0"/>
                </a:moveTo>
                <a:lnTo>
                  <a:pt x="1587" y="0"/>
                </a:lnTo>
                <a:cubicBezTo>
                  <a:pt x="710" y="0"/>
                  <a:pt x="0" y="710"/>
                  <a:pt x="0" y="1587"/>
                </a:cubicBezTo>
                <a:lnTo>
                  <a:pt x="0" y="9142413"/>
                </a:lnTo>
                <a:cubicBezTo>
                  <a:pt x="0" y="9143290"/>
                  <a:pt x="710" y="9144000"/>
                  <a:pt x="1587" y="9144001"/>
                </a:cubicBezTo>
                <a:lnTo>
                  <a:pt x="6856413" y="9144000"/>
                </a:lnTo>
                <a:cubicBezTo>
                  <a:pt x="6857290" y="9143999"/>
                  <a:pt x="6858001" y="9143289"/>
                  <a:pt x="6858001" y="9142412"/>
                </a:cubicBezTo>
                <a:lnTo>
                  <a:pt x="6858000" y="1588"/>
                </a:lnTo>
                <a:cubicBezTo>
                  <a:pt x="6858000" y="710"/>
                  <a:pt x="6857289" y="0"/>
                  <a:pt x="6856412" y="0"/>
                </a:cubicBezTo>
                <a:lnTo>
                  <a:pt x="1588" y="0"/>
                </a:lnTo>
                <a:close/>
              </a:path>
            </a:pathLst>
          </a:custGeom>
          <a:solidFill>
            <a:srgbClr val="FFFFFF"/>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wrap="none" lIns="90000" tIns="46800" rIns="90000" bIns="46800" anchor="ctr"/>
          <a:lstStyle/>
          <a:p>
            <a:endParaRPr lang="ru-RU"/>
          </a:p>
        </p:txBody>
      </p:sp>
      <p:sp>
        <p:nvSpPr>
          <p:cNvPr id="39945" name="Образ слайда 8"/>
          <p:cNvSpPr>
            <a:spLocks noGrp="1" noRot="1" noChangeAspect="1"/>
          </p:cNvSpPr>
          <p:nvPr>
            <p:ph type="sldImg" idx="2"/>
          </p:nvPr>
        </p:nvSpPr>
        <p:spPr bwMode="auto">
          <a:xfrm>
            <a:off x="-14733588" y="-8769350"/>
            <a:ext cx="12372975" cy="927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9946" name="Заметки 9"/>
          <p:cNvSpPr txBox="1">
            <a:spLocks noGrp="1"/>
          </p:cNvSpPr>
          <p:nvPr>
            <p:ph type="body" sz="quarter" idx="3"/>
          </p:nvPr>
        </p:nvSpPr>
        <p:spPr bwMode="auto">
          <a:xfrm>
            <a:off x="992823" y="3228976"/>
            <a:ext cx="7926618" cy="305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endParaRPr lang="ru-RU" altLang="ru-RU" smtClean="0"/>
          </a:p>
        </p:txBody>
      </p:sp>
    </p:spTree>
    <p:extLst>
      <p:ext uri="{BB962C8B-B14F-4D97-AF65-F5344CB8AC3E}">
        <p14:creationId xmlns:p14="http://schemas.microsoft.com/office/powerpoint/2010/main" val="2571104323"/>
      </p:ext>
    </p:extLst>
  </p:cSld>
  <p:clrMap bg1="lt1" tx1="dk1" bg2="lt2" tx2="dk2" accent1="accent1" accent2="accent2" accent3="accent3" accent4="accent4" accent5="accent5" accent6="accent6" hlink="hlink" folHlink="folHlink"/>
  <p:notesStyle>
    <a:lvl1pPr algn="l" rtl="0" eaLnBrk="0" fontAlgn="base" hangingPunct="0">
      <a:spcBef>
        <a:spcPts val="45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lang="ru-RU" sz="1200">
        <a:solidFill>
          <a:srgbClr val="000000"/>
        </a:solidFill>
        <a:latin typeface="Times New Roman" pitchFamily="18"/>
        <a:ea typeface="SimSun" pitchFamily="2"/>
        <a:cs typeface="Mangal" pitchFamily="2"/>
      </a:defRPr>
    </a:lvl1pPr>
    <a:lvl2pPr marL="742950" indent="-285750" algn="l" rtl="0" eaLnBrk="0" fontAlgn="base" hangingPunct="0">
      <a:spcBef>
        <a:spcPct val="30000"/>
      </a:spcBef>
      <a:spcAft>
        <a:spcPct val="0"/>
      </a:spcAft>
      <a:defRPr sz="1200" kern="1200">
        <a:solidFill>
          <a:schemeClr val="tx1"/>
        </a:solidFill>
        <a:latin typeface="+mn-lt"/>
        <a:ea typeface="SimSun" pitchFamily="2" charset="-122"/>
        <a:cs typeface="+mn-cs"/>
      </a:defRPr>
    </a:lvl2pPr>
    <a:lvl3pPr marL="1143000" indent="-228600" algn="l" rtl="0" eaLnBrk="0" fontAlgn="base" hangingPunct="0">
      <a:spcBef>
        <a:spcPct val="30000"/>
      </a:spcBef>
      <a:spcAft>
        <a:spcPct val="0"/>
      </a:spcAft>
      <a:defRPr sz="1200" kern="1200">
        <a:solidFill>
          <a:schemeClr val="tx1"/>
        </a:solidFill>
        <a:latin typeface="+mn-lt"/>
        <a:ea typeface="SimSun" pitchFamily="2" charset="-122"/>
        <a:cs typeface="+mn-cs"/>
      </a:defRPr>
    </a:lvl3pPr>
    <a:lvl4pPr marL="1600200" indent="-228600" algn="l" rtl="0" eaLnBrk="0" fontAlgn="base" hangingPunct="0">
      <a:spcBef>
        <a:spcPct val="30000"/>
      </a:spcBef>
      <a:spcAft>
        <a:spcPct val="0"/>
      </a:spcAft>
      <a:defRPr sz="1200" kern="1200">
        <a:solidFill>
          <a:schemeClr val="tx1"/>
        </a:solidFill>
        <a:latin typeface="+mn-lt"/>
        <a:ea typeface="SimSun" pitchFamily="2" charset="-122"/>
        <a:cs typeface="+mn-cs"/>
      </a:defRPr>
    </a:lvl4pPr>
    <a:lvl5pPr marL="2057400" indent="-228600" algn="l" rtl="0" eaLnBrk="0" fontAlgn="base" hangingPunct="0">
      <a:spcBef>
        <a:spcPct val="30000"/>
      </a:spcBef>
      <a:spcAft>
        <a:spcPct val="0"/>
      </a:spcAft>
      <a:defRPr sz="1200" kern="1200">
        <a:solidFill>
          <a:schemeClr val="tx1"/>
        </a:solidFill>
        <a:latin typeface="+mn-lt"/>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Полилиния 1"/>
          <p:cNvSpPr>
            <a:spLocks/>
          </p:cNvSpPr>
          <p:nvPr/>
        </p:nvSpPr>
        <p:spPr bwMode="auto">
          <a:xfrm>
            <a:off x="3102970" y="517525"/>
            <a:ext cx="3722286" cy="2547938"/>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17694720 60000 65536"/>
              <a:gd name="T9" fmla="*/ 0 60000 65536"/>
              <a:gd name="T10" fmla="*/ 5898240 60000 65536"/>
              <a:gd name="T11" fmla="*/ 1179648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solidFill>
            <a:srgbClr val="FFFFFF"/>
          </a:solidFill>
          <a:ln w="9360">
            <a:solidFill>
              <a:srgbClr val="000000"/>
            </a:solidFill>
            <a:miter lim="800000"/>
            <a:headEnd/>
            <a:tailEnd/>
          </a:ln>
        </p:spPr>
        <p:txBody>
          <a:bodyPr wrap="none" lIns="90000" tIns="46800" rIns="90000" bIns="46800" anchor="ctr"/>
          <a:lstStyle/>
          <a:p>
            <a:endParaRPr lang="ru-RU"/>
          </a:p>
        </p:txBody>
      </p:sp>
      <p:sp>
        <p:nvSpPr>
          <p:cNvPr id="40963" name="Заметки 2"/>
          <p:cNvSpPr txBox="1">
            <a:spLocks noGrp="1"/>
          </p:cNvSpPr>
          <p:nvPr>
            <p:ph type="body" sz="quarter" idx="1"/>
          </p:nvPr>
        </p:nvSpPr>
        <p:spPr>
          <a:xfrm>
            <a:off x="992823" y="3228976"/>
            <a:ext cx="7926618" cy="184666"/>
          </a:xfrm>
          <a:ln/>
        </p:spPr>
        <p:txBody>
          <a:bodyPr>
            <a:spAutoFit/>
          </a:bodyPr>
          <a:lstStyle/>
          <a:p>
            <a:pPr eaLnBrk="1"/>
            <a:endParaRPr altLang="ru-RU" smtClean="0">
              <a:latin typeface="Times New Roman" pitchFamily="18" charset="0"/>
              <a:ea typeface="SimSun" pitchFamily="2" charset="-122"/>
              <a:cs typeface="Mangal" pitchFamily="18" charset="0"/>
            </a:endParaRPr>
          </a:p>
        </p:txBody>
      </p:sp>
    </p:spTree>
    <p:extLst>
      <p:ext uri="{BB962C8B-B14F-4D97-AF65-F5344CB8AC3E}">
        <p14:creationId xmlns:p14="http://schemas.microsoft.com/office/powerpoint/2010/main" val="3180073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45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A0D721A-56E4-453D-801B-DBA4ABF4B460}" type="datetimeFigureOut">
              <a:rPr lang="ru-RU" smtClean="0"/>
              <a:t>19.09.2019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a:defRPr/>
            </a:pPr>
            <a:fld id="{5266EF3C-BEA7-47E4-A844-FE83E450AFD3}" type="slidenum">
              <a:rPr lang="ru-RU" smtClean="0"/>
              <a:pPr>
                <a:defRPr/>
              </a:pPr>
              <a:t>‹#›</a:t>
            </a:fld>
            <a:endParaRPr lang="ru-RU"/>
          </a:p>
        </p:txBody>
      </p:sp>
    </p:spTree>
    <p:extLst>
      <p:ext uri="{BB962C8B-B14F-4D97-AF65-F5344CB8AC3E}">
        <p14:creationId xmlns:p14="http://schemas.microsoft.com/office/powerpoint/2010/main" val="68447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A0D721A-56E4-453D-801B-DBA4ABF4B460}" type="datetimeFigureOut">
              <a:rPr lang="ru-RU" smtClean="0"/>
              <a:t>19.09.2019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a:defRPr/>
            </a:pPr>
            <a:fld id="{75399303-D3A8-4A45-B932-93B897804198}" type="slidenum">
              <a:rPr lang="ru-RU" smtClean="0"/>
              <a:pPr>
                <a:defRPr/>
              </a:pPr>
              <a:t>‹#›</a:t>
            </a:fld>
            <a:endParaRPr lang="ru-RU"/>
          </a:p>
        </p:txBody>
      </p:sp>
    </p:spTree>
    <p:extLst>
      <p:ext uri="{BB962C8B-B14F-4D97-AF65-F5344CB8AC3E}">
        <p14:creationId xmlns:p14="http://schemas.microsoft.com/office/powerpoint/2010/main" val="2133806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5" y="365125"/>
            <a:ext cx="1971675"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A0D721A-56E4-453D-801B-DBA4ABF4B460}" type="datetimeFigureOut">
              <a:rPr lang="ru-RU" smtClean="0"/>
              <a:t>19.09.2019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a:defRPr/>
            </a:pPr>
            <a:fld id="{8DA4F8F6-A3D3-4D19-9DB5-D92825811CBF}" type="slidenum">
              <a:rPr lang="ru-RU" smtClean="0"/>
              <a:pPr>
                <a:defRPr/>
              </a:pPr>
              <a:t>‹#›</a:t>
            </a:fld>
            <a:endParaRPr lang="ru-RU"/>
          </a:p>
        </p:txBody>
      </p:sp>
    </p:spTree>
    <p:extLst>
      <p:ext uri="{BB962C8B-B14F-4D97-AF65-F5344CB8AC3E}">
        <p14:creationId xmlns:p14="http://schemas.microsoft.com/office/powerpoint/2010/main" val="3720938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A0D721A-56E4-453D-801B-DBA4ABF4B460}" type="datetimeFigureOut">
              <a:rPr lang="ru-RU" smtClean="0"/>
              <a:t>19.09.2019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a:defRPr/>
            </a:pPr>
            <a:fld id="{2CD43FA8-80FC-4B49-B9A3-0E9B4537E5E5}" type="slidenum">
              <a:rPr lang="ru-RU" smtClean="0"/>
              <a:pPr>
                <a:defRPr/>
              </a:pPr>
              <a:t>‹#›</a:t>
            </a:fld>
            <a:endParaRPr lang="ru-RU"/>
          </a:p>
        </p:txBody>
      </p:sp>
    </p:spTree>
    <p:extLst>
      <p:ext uri="{BB962C8B-B14F-4D97-AF65-F5344CB8AC3E}">
        <p14:creationId xmlns:p14="http://schemas.microsoft.com/office/powerpoint/2010/main" val="1551154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9"/>
            <a:ext cx="7886700" cy="2852737"/>
          </a:xfrm>
        </p:spPr>
        <p:txBody>
          <a:bodyPr anchor="b"/>
          <a:lstStyle>
            <a:lvl1pPr>
              <a:defRPr sz="4500"/>
            </a:lvl1pPr>
          </a:lstStyle>
          <a:p>
            <a:r>
              <a:rPr lang="ru-RU" smtClean="0"/>
              <a:t>Образец заголовка</a:t>
            </a:r>
            <a:endParaRPr lang="ru-RU"/>
          </a:p>
        </p:txBody>
      </p:sp>
      <p:sp>
        <p:nvSpPr>
          <p:cNvPr id="3" name="Текст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A0D721A-56E4-453D-801B-DBA4ABF4B460}" type="datetimeFigureOut">
              <a:rPr lang="ru-RU" smtClean="0"/>
              <a:t>19.09.2019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a:defRPr/>
            </a:pPr>
            <a:fld id="{79D9D135-FBB7-4F70-A0EC-141E8F0F13B1}" type="slidenum">
              <a:rPr lang="ru-RU" smtClean="0"/>
              <a:pPr>
                <a:defRPr/>
              </a:pPr>
              <a:t>‹#›</a:t>
            </a:fld>
            <a:endParaRPr lang="ru-RU"/>
          </a:p>
        </p:txBody>
      </p:sp>
    </p:spTree>
    <p:extLst>
      <p:ext uri="{BB962C8B-B14F-4D97-AF65-F5344CB8AC3E}">
        <p14:creationId xmlns:p14="http://schemas.microsoft.com/office/powerpoint/2010/main" val="3036269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A0D721A-56E4-453D-801B-DBA4ABF4B460}" type="datetimeFigureOut">
              <a:rPr lang="ru-RU" smtClean="0"/>
              <a:t>19.09.2019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a:defRPr/>
            </a:pPr>
            <a:fld id="{30EC6046-E5D9-473F-8300-199AD9156B19}" type="slidenum">
              <a:rPr lang="ru-RU" smtClean="0"/>
              <a:pPr>
                <a:defRPr/>
              </a:pPr>
              <a:t>‹#›</a:t>
            </a:fld>
            <a:endParaRPr lang="ru-RU"/>
          </a:p>
        </p:txBody>
      </p:sp>
    </p:spTree>
    <p:extLst>
      <p:ext uri="{BB962C8B-B14F-4D97-AF65-F5344CB8AC3E}">
        <p14:creationId xmlns:p14="http://schemas.microsoft.com/office/powerpoint/2010/main" val="1116280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65126"/>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4" name="Объект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6" name="Объект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A0D721A-56E4-453D-801B-DBA4ABF4B460}" type="datetimeFigureOut">
              <a:rPr lang="ru-RU" smtClean="0"/>
              <a:t>19.09.2019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pPr>
              <a:defRPr/>
            </a:pPr>
            <a:fld id="{D2590080-2221-47C3-8DC8-6C217419EDC6}" type="slidenum">
              <a:rPr lang="ru-RU" smtClean="0"/>
              <a:pPr>
                <a:defRPr/>
              </a:pPr>
              <a:t>‹#›</a:t>
            </a:fld>
            <a:endParaRPr lang="ru-RU"/>
          </a:p>
        </p:txBody>
      </p:sp>
    </p:spTree>
    <p:extLst>
      <p:ext uri="{BB962C8B-B14F-4D97-AF65-F5344CB8AC3E}">
        <p14:creationId xmlns:p14="http://schemas.microsoft.com/office/powerpoint/2010/main" val="313244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A0D721A-56E4-453D-801B-DBA4ABF4B460}" type="datetimeFigureOut">
              <a:rPr lang="ru-RU" smtClean="0"/>
              <a:t>19.09.2019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pPr>
              <a:defRPr/>
            </a:pPr>
            <a:fld id="{90CECCE1-8ECE-4C6A-B62D-A17106E6E345}" type="slidenum">
              <a:rPr lang="ru-RU" smtClean="0"/>
              <a:pPr>
                <a:defRPr/>
              </a:pPr>
              <a:t>‹#›</a:t>
            </a:fld>
            <a:endParaRPr lang="ru-RU"/>
          </a:p>
        </p:txBody>
      </p:sp>
    </p:spTree>
    <p:extLst>
      <p:ext uri="{BB962C8B-B14F-4D97-AF65-F5344CB8AC3E}">
        <p14:creationId xmlns:p14="http://schemas.microsoft.com/office/powerpoint/2010/main" val="581492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A0D721A-56E4-453D-801B-DBA4ABF4B460}" type="datetimeFigureOut">
              <a:rPr lang="ru-RU" smtClean="0"/>
              <a:t>19.09.2019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pPr>
              <a:defRPr/>
            </a:pPr>
            <a:fld id="{7429025F-2201-4126-9EE1-125B39C75349}" type="slidenum">
              <a:rPr lang="ru-RU" smtClean="0"/>
              <a:pPr>
                <a:defRPr/>
              </a:pPr>
              <a:t>‹#›</a:t>
            </a:fld>
            <a:endParaRPr lang="ru-RU"/>
          </a:p>
        </p:txBody>
      </p:sp>
    </p:spTree>
    <p:extLst>
      <p:ext uri="{BB962C8B-B14F-4D97-AF65-F5344CB8AC3E}">
        <p14:creationId xmlns:p14="http://schemas.microsoft.com/office/powerpoint/2010/main" val="3602486889"/>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Объект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fld id="{EA0D721A-56E4-453D-801B-DBA4ABF4B460}" type="datetimeFigureOut">
              <a:rPr lang="ru-RU" smtClean="0"/>
              <a:t>19.09.2019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a:defRPr/>
            </a:pPr>
            <a:fld id="{5D410BFC-7D92-4948-AE5C-FEBF70BF4B55}" type="slidenum">
              <a:rPr lang="ru-RU" smtClean="0"/>
              <a:pPr>
                <a:defRPr/>
              </a:pPr>
              <a:t>‹#›</a:t>
            </a:fld>
            <a:endParaRPr lang="ru-RU"/>
          </a:p>
        </p:txBody>
      </p:sp>
    </p:spTree>
    <p:extLst>
      <p:ext uri="{BB962C8B-B14F-4D97-AF65-F5344CB8AC3E}">
        <p14:creationId xmlns:p14="http://schemas.microsoft.com/office/powerpoint/2010/main" val="3303421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Рисунок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fld id="{EA0D721A-56E4-453D-801B-DBA4ABF4B460}" type="datetimeFigureOut">
              <a:rPr lang="ru-RU" smtClean="0"/>
              <a:t>19.09.2019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a:defRPr/>
            </a:pPr>
            <a:fld id="{571FA297-E1AA-4638-B10F-51FB0B5B26D6}" type="slidenum">
              <a:rPr lang="ru-RU" smtClean="0"/>
              <a:pPr>
                <a:defRPr/>
              </a:pPr>
              <a:t>‹#›</a:t>
            </a:fld>
            <a:endParaRPr lang="ru-RU"/>
          </a:p>
        </p:txBody>
      </p:sp>
    </p:spTree>
    <p:extLst>
      <p:ext uri="{BB962C8B-B14F-4D97-AF65-F5344CB8AC3E}">
        <p14:creationId xmlns:p14="http://schemas.microsoft.com/office/powerpoint/2010/main" val="612788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EA0D721A-56E4-453D-801B-DBA4ABF4B460}" type="datetimeFigureOut">
              <a:rPr lang="ru-RU" smtClean="0"/>
              <a:t>19.09.2019</a:t>
            </a:fld>
            <a:endParaRPr lang="ru-RU"/>
          </a:p>
        </p:txBody>
      </p:sp>
      <p:sp>
        <p:nvSpPr>
          <p:cNvPr id="5" name="Нижний колонтитул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4D6C591F-192F-4EAD-A516-5E43154E042A}" type="slidenum">
              <a:rPr lang="ru-RU" smtClean="0"/>
              <a:pPr>
                <a:defRPr/>
              </a:pPr>
              <a:t>‹#›</a:t>
            </a:fld>
            <a:endParaRPr lang="ru-RU"/>
          </a:p>
        </p:txBody>
      </p:sp>
    </p:spTree>
    <p:extLst>
      <p:ext uri="{BB962C8B-B14F-4D97-AF65-F5344CB8AC3E}">
        <p14:creationId xmlns:p14="http://schemas.microsoft.com/office/powerpoint/2010/main" val="4261654199"/>
      </p:ext>
    </p:extLst>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 id="2147483845" r:id="rId10"/>
    <p:sldLayoutId id="214748384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3314" name="Полилиния 1"/>
          <p:cNvSpPr>
            <a:spLocks/>
          </p:cNvSpPr>
          <p:nvPr/>
        </p:nvSpPr>
        <p:spPr bwMode="auto">
          <a:xfrm>
            <a:off x="293688" y="479299"/>
            <a:ext cx="8572500" cy="5942269"/>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17694720 60000 65536"/>
              <a:gd name="T9" fmla="*/ 0 60000 65536"/>
              <a:gd name="T10" fmla="*/ 5898240 60000 65536"/>
              <a:gd name="T11" fmla="*/ 1179648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spAutoFit/>
          </a:bodyP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ea typeface="Arial Unicode MS" pitchFamily="34" charset="-128"/>
                <a:cs typeface="Arial Unicode MS" pitchFamily="34" charset="-128"/>
              </a:defRPr>
            </a:lvl9pPr>
          </a:lstStyle>
          <a:p>
            <a:pPr algn="ctr" eaLnBrk="1" hangingPunct="1">
              <a:spcBef>
                <a:spcPct val="0"/>
              </a:spcBef>
              <a:buFontTx/>
              <a:buNone/>
            </a:pPr>
            <a:r>
              <a:rPr lang="ru-RU" altLang="ru-RU" sz="4000" b="1" dirty="0" smtClean="0">
                <a:solidFill>
                  <a:srgbClr val="00B050"/>
                </a:solidFill>
              </a:rPr>
              <a:t>Практическое применение </a:t>
            </a:r>
            <a:r>
              <a:rPr lang="ru-RU" altLang="ru-RU" sz="4000" b="1" dirty="0" smtClean="0">
                <a:solidFill>
                  <a:srgbClr val="0070C0"/>
                </a:solidFill>
              </a:rPr>
              <a:t>Положения о компенсации расходов на оплату стоимости проезда и провоза багажа к месту использования отпуска и обратно</a:t>
            </a:r>
          </a:p>
          <a:p>
            <a:pPr algn="ctr" eaLnBrk="1" hangingPunct="1">
              <a:spcBef>
                <a:spcPct val="0"/>
              </a:spcBef>
              <a:buFontTx/>
              <a:buNone/>
            </a:pPr>
            <a:r>
              <a:rPr lang="ru-RU" altLang="ru-RU" sz="2000" b="1" dirty="0" smtClean="0">
                <a:solidFill>
                  <a:srgbClr val="0070C0"/>
                </a:solidFill>
              </a:rPr>
              <a:t>(постановление Администрации НАО</a:t>
            </a:r>
          </a:p>
          <a:p>
            <a:pPr algn="ctr" eaLnBrk="1" hangingPunct="1">
              <a:spcBef>
                <a:spcPct val="0"/>
              </a:spcBef>
              <a:buFontTx/>
              <a:buNone/>
            </a:pPr>
            <a:r>
              <a:rPr lang="ru-RU" altLang="ru-RU" sz="2000" b="1" dirty="0" smtClean="0">
                <a:solidFill>
                  <a:srgbClr val="0070C0"/>
                </a:solidFill>
              </a:rPr>
              <a:t>от 16.02.2009 № 16-п)</a:t>
            </a:r>
            <a:endParaRPr lang="ru-RU" altLang="ru-RU" sz="2000" b="1" dirty="0">
              <a:solidFill>
                <a:srgbClr val="C00000"/>
              </a:solidFill>
            </a:endParaRPr>
          </a:p>
          <a:p>
            <a:pPr algn="ctr" eaLnBrk="1" hangingPunct="1">
              <a:spcBef>
                <a:spcPct val="0"/>
              </a:spcBef>
              <a:buFontTx/>
              <a:buNone/>
            </a:pPr>
            <a:endParaRPr lang="ru-RU" altLang="ru-RU" sz="6000" b="1" dirty="0">
              <a:solidFill>
                <a:srgbClr val="C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Вопросы и Ответы</a:t>
            </a:r>
            <a:endParaRPr sz="1800" dirty="0">
              <a:solidFill>
                <a:srgbClr val="009242"/>
              </a:solidFill>
              <a:latin typeface="Arial" pitchFamily="34" charset="0"/>
              <a:cs typeface="Arial" pitchFamily="34" charset="0"/>
            </a:endParaRPr>
          </a:p>
        </p:txBody>
      </p:sp>
      <p:sp>
        <p:nvSpPr>
          <p:cNvPr id="5" name="TextBox 4"/>
          <p:cNvSpPr txBox="1">
            <a:spLocks noChangeArrowheads="1"/>
          </p:cNvSpPr>
          <p:nvPr/>
        </p:nvSpPr>
        <p:spPr bwMode="auto">
          <a:xfrm>
            <a:off x="323790" y="620688"/>
            <a:ext cx="8424981" cy="449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ctr">
              <a:spcBef>
                <a:spcPts val="0"/>
              </a:spcBef>
              <a:spcAft>
                <a:spcPts val="1200"/>
              </a:spcAft>
              <a:buNone/>
            </a:pPr>
            <a:r>
              <a:rPr lang="ru-RU" altLang="ru-RU" sz="2000" b="1" i="1" dirty="0" smtClean="0">
                <a:solidFill>
                  <a:srgbClr val="7030A0"/>
                </a:solidFill>
                <a:latin typeface="+mn-lt"/>
                <a:cs typeface="Arial" panose="020B0604020202020204" pitchFamily="34" charset="0"/>
              </a:rPr>
              <a:t>Из пункта 13 Положения 16-п:</a:t>
            </a:r>
          </a:p>
          <a:p>
            <a:pPr algn="just">
              <a:spcBef>
                <a:spcPts val="0"/>
              </a:spcBef>
              <a:spcAft>
                <a:spcPts val="1200"/>
              </a:spcAft>
              <a:buNone/>
            </a:pPr>
            <a:r>
              <a:rPr lang="ru-RU" altLang="ru-RU" sz="1800" i="1" dirty="0" smtClean="0">
                <a:solidFill>
                  <a:srgbClr val="7030A0"/>
                </a:solidFill>
                <a:latin typeface="+mn-lt"/>
                <a:cs typeface="Arial" panose="020B0604020202020204" pitchFamily="34" charset="0"/>
              </a:rPr>
              <a:t>В </a:t>
            </a:r>
            <a:r>
              <a:rPr lang="ru-RU" altLang="ru-RU" sz="1800" i="1" dirty="0">
                <a:solidFill>
                  <a:srgbClr val="7030A0"/>
                </a:solidFill>
                <a:latin typeface="+mn-lt"/>
                <a:cs typeface="Arial" panose="020B0604020202020204" pitchFamily="34" charset="0"/>
              </a:rPr>
              <a:t>заявлении указываются:</a:t>
            </a:r>
          </a:p>
          <a:p>
            <a:pPr algn="just">
              <a:spcBef>
                <a:spcPts val="0"/>
              </a:spcBef>
              <a:spcAft>
                <a:spcPts val="1200"/>
              </a:spcAft>
              <a:buNone/>
            </a:pPr>
            <a:r>
              <a:rPr lang="ru-RU" altLang="ru-RU" sz="1800" i="1" dirty="0" smtClean="0">
                <a:solidFill>
                  <a:srgbClr val="7030A0"/>
                </a:solidFill>
                <a:latin typeface="+mn-lt"/>
                <a:cs typeface="Arial" panose="020B0604020202020204" pitchFamily="34" charset="0"/>
              </a:rPr>
              <a:t>2</a:t>
            </a:r>
            <a:r>
              <a:rPr lang="ru-RU" altLang="ru-RU" sz="1800" i="1" dirty="0">
                <a:solidFill>
                  <a:srgbClr val="7030A0"/>
                </a:solidFill>
                <a:latin typeface="+mn-lt"/>
                <a:cs typeface="Arial" panose="020B0604020202020204" pitchFamily="34" charset="0"/>
              </a:rPr>
              <a:t>) дата рождения каждого неработающего члена семьи работника;</a:t>
            </a:r>
          </a:p>
          <a:p>
            <a:pPr algn="just">
              <a:spcBef>
                <a:spcPts val="0"/>
              </a:spcBef>
              <a:spcAft>
                <a:spcPts val="1200"/>
              </a:spcAft>
              <a:buNone/>
            </a:pPr>
            <a:r>
              <a:rPr lang="ru-RU" altLang="ru-RU" sz="1800" i="1" dirty="0">
                <a:solidFill>
                  <a:srgbClr val="7030A0"/>
                </a:solidFill>
                <a:latin typeface="+mn-lt"/>
                <a:cs typeface="Arial" panose="020B0604020202020204" pitchFamily="34" charset="0"/>
              </a:rPr>
              <a:t>3) </a:t>
            </a:r>
            <a:r>
              <a:rPr lang="ru-RU" altLang="ru-RU" sz="1800" b="1" i="1" dirty="0">
                <a:solidFill>
                  <a:srgbClr val="00B050"/>
                </a:solidFill>
                <a:latin typeface="+mn-lt"/>
                <a:cs typeface="Arial" panose="020B0604020202020204" pitchFamily="34" charset="0"/>
              </a:rPr>
              <a:t>место использования отпуска</a:t>
            </a:r>
            <a:r>
              <a:rPr lang="ru-RU" altLang="ru-RU" sz="1800" i="1" dirty="0">
                <a:solidFill>
                  <a:srgbClr val="7030A0"/>
                </a:solidFill>
                <a:latin typeface="+mn-lt"/>
                <a:cs typeface="Arial" panose="020B0604020202020204" pitchFamily="34" charset="0"/>
              </a:rPr>
              <a:t>;</a:t>
            </a:r>
          </a:p>
          <a:p>
            <a:pPr algn="just">
              <a:spcBef>
                <a:spcPts val="0"/>
              </a:spcBef>
              <a:spcAft>
                <a:spcPts val="1200"/>
              </a:spcAft>
              <a:buNone/>
            </a:pPr>
            <a:r>
              <a:rPr lang="ru-RU" altLang="ru-RU" sz="1800" i="1" dirty="0">
                <a:solidFill>
                  <a:srgbClr val="7030A0"/>
                </a:solidFill>
                <a:latin typeface="+mn-lt"/>
                <a:cs typeface="Arial" panose="020B0604020202020204" pitchFamily="34" charset="0"/>
              </a:rPr>
              <a:t>4) </a:t>
            </a:r>
            <a:r>
              <a:rPr lang="ru-RU" altLang="ru-RU" sz="1800" b="1" i="1" dirty="0">
                <a:solidFill>
                  <a:srgbClr val="D16309"/>
                </a:solidFill>
                <a:latin typeface="+mn-lt"/>
                <a:cs typeface="Arial" panose="020B0604020202020204" pitchFamily="34" charset="0"/>
              </a:rPr>
              <a:t>виды транспортных средств, используемых при следовании к месту использования </a:t>
            </a:r>
            <a:r>
              <a:rPr lang="ru-RU" altLang="ru-RU" sz="1800" b="1" i="1" dirty="0" smtClean="0">
                <a:solidFill>
                  <a:srgbClr val="D16309"/>
                </a:solidFill>
                <a:latin typeface="+mn-lt"/>
                <a:cs typeface="Arial" panose="020B0604020202020204" pitchFamily="34" charset="0"/>
              </a:rPr>
              <a:t>отпуска</a:t>
            </a:r>
            <a:br>
              <a:rPr lang="ru-RU" altLang="ru-RU" sz="1800" b="1" i="1" dirty="0" smtClean="0">
                <a:solidFill>
                  <a:srgbClr val="D16309"/>
                </a:solidFill>
                <a:latin typeface="+mn-lt"/>
                <a:cs typeface="Arial" panose="020B0604020202020204" pitchFamily="34" charset="0"/>
              </a:rPr>
            </a:br>
            <a:r>
              <a:rPr lang="ru-RU" altLang="ru-RU" sz="1800" b="1" i="1" dirty="0" smtClean="0">
                <a:solidFill>
                  <a:srgbClr val="D16309"/>
                </a:solidFill>
                <a:latin typeface="+mn-lt"/>
                <a:cs typeface="Arial" panose="020B0604020202020204" pitchFamily="34" charset="0"/>
              </a:rPr>
              <a:t>и </a:t>
            </a:r>
            <a:r>
              <a:rPr lang="ru-RU" altLang="ru-RU" sz="1800" b="1" i="1" dirty="0">
                <a:solidFill>
                  <a:srgbClr val="D16309"/>
                </a:solidFill>
                <a:latin typeface="+mn-lt"/>
                <a:cs typeface="Arial" panose="020B0604020202020204" pitchFamily="34" charset="0"/>
              </a:rPr>
              <a:t>обратно</a:t>
            </a:r>
            <a:r>
              <a:rPr lang="ru-RU" altLang="ru-RU" sz="1800" i="1" dirty="0">
                <a:solidFill>
                  <a:srgbClr val="7030A0"/>
                </a:solidFill>
                <a:latin typeface="+mn-lt"/>
                <a:cs typeface="Arial" panose="020B0604020202020204" pitchFamily="34" charset="0"/>
              </a:rPr>
              <a:t>;</a:t>
            </a:r>
          </a:p>
          <a:p>
            <a:pPr algn="just">
              <a:spcBef>
                <a:spcPts val="0"/>
              </a:spcBef>
              <a:spcAft>
                <a:spcPts val="1200"/>
              </a:spcAft>
              <a:buNone/>
            </a:pPr>
            <a:r>
              <a:rPr lang="ru-RU" altLang="ru-RU" sz="1800" i="1" dirty="0">
                <a:solidFill>
                  <a:srgbClr val="7030A0"/>
                </a:solidFill>
                <a:latin typeface="+mn-lt"/>
                <a:cs typeface="Arial" panose="020B0604020202020204" pitchFamily="34" charset="0"/>
              </a:rPr>
              <a:t>5) </a:t>
            </a:r>
            <a:r>
              <a:rPr lang="ru-RU" altLang="ru-RU" sz="1800" b="1" i="1" dirty="0">
                <a:solidFill>
                  <a:schemeClr val="accent6">
                    <a:lumMod val="75000"/>
                  </a:schemeClr>
                </a:solidFill>
                <a:latin typeface="+mn-lt"/>
                <a:cs typeface="Arial" panose="020B0604020202020204" pitchFamily="34" charset="0"/>
              </a:rPr>
              <a:t>маршрут следования</a:t>
            </a:r>
            <a:r>
              <a:rPr lang="ru-RU" altLang="ru-RU" sz="1800" i="1" dirty="0">
                <a:solidFill>
                  <a:srgbClr val="7030A0"/>
                </a:solidFill>
                <a:latin typeface="+mn-lt"/>
                <a:cs typeface="Arial" panose="020B0604020202020204" pitchFamily="34" charset="0"/>
              </a:rPr>
              <a:t>;</a:t>
            </a:r>
          </a:p>
          <a:p>
            <a:pPr algn="just">
              <a:spcBef>
                <a:spcPts val="0"/>
              </a:spcBef>
              <a:spcAft>
                <a:spcPts val="1200"/>
              </a:spcAft>
              <a:buNone/>
            </a:pPr>
            <a:r>
              <a:rPr lang="ru-RU" altLang="ru-RU" sz="1800" i="1" dirty="0">
                <a:solidFill>
                  <a:srgbClr val="7030A0"/>
                </a:solidFill>
                <a:latin typeface="+mn-lt"/>
                <a:cs typeface="Arial" panose="020B0604020202020204" pitchFamily="34" charset="0"/>
              </a:rPr>
              <a:t>6) стоимость проезда;</a:t>
            </a:r>
          </a:p>
          <a:p>
            <a:pPr algn="just">
              <a:spcBef>
                <a:spcPts val="0"/>
              </a:spcBef>
              <a:spcAft>
                <a:spcPts val="1200"/>
              </a:spcAft>
              <a:buNone/>
            </a:pPr>
            <a:r>
              <a:rPr lang="ru-RU" altLang="ru-RU" sz="1800" i="1" dirty="0">
                <a:solidFill>
                  <a:srgbClr val="7030A0"/>
                </a:solidFill>
                <a:latin typeface="+mn-lt"/>
                <a:cs typeface="Arial" panose="020B0604020202020204" pitchFamily="34" charset="0"/>
              </a:rPr>
              <a:t>7) </a:t>
            </a:r>
            <a:r>
              <a:rPr lang="ru-RU" altLang="ru-RU" sz="1800" b="1" i="1" dirty="0">
                <a:solidFill>
                  <a:schemeClr val="accent4">
                    <a:lumMod val="75000"/>
                  </a:schemeClr>
                </a:solidFill>
                <a:latin typeface="+mn-lt"/>
                <a:cs typeface="Arial" panose="020B0604020202020204" pitchFamily="34" charset="0"/>
              </a:rPr>
              <a:t>намерение реализовать право на использование общей суммы компенсации расходов </a:t>
            </a:r>
            <a:r>
              <a:rPr lang="ru-RU" altLang="ru-RU" sz="1800" i="1" dirty="0">
                <a:solidFill>
                  <a:srgbClr val="7030A0"/>
                </a:solidFill>
                <a:latin typeface="+mn-lt"/>
                <a:cs typeface="Arial" panose="020B0604020202020204" pitchFamily="34" charset="0"/>
              </a:rPr>
              <a:t>(при выборе работником предусмотренного пунктом 6.1 настоящего Положения вида компенсации расходов</a:t>
            </a:r>
            <a:r>
              <a:rPr lang="ru-RU" altLang="ru-RU" sz="1800" i="1" dirty="0" smtClean="0">
                <a:solidFill>
                  <a:srgbClr val="7030A0"/>
                </a:solidFill>
                <a:latin typeface="+mn-lt"/>
                <a:cs typeface="Arial" panose="020B0604020202020204" pitchFamily="34" charset="0"/>
              </a:rPr>
              <a:t>).</a:t>
            </a:r>
            <a:endParaRPr lang="ru-RU" altLang="ru-RU" sz="1800" i="1" dirty="0">
              <a:solidFill>
                <a:srgbClr val="7030A0"/>
              </a:solidFill>
              <a:latin typeface="+mn-lt"/>
              <a:cs typeface="Arial" panose="020B0604020202020204" pitchFamily="34" charset="0"/>
            </a:endParaRPr>
          </a:p>
        </p:txBody>
      </p:sp>
    </p:spTree>
    <p:extLst>
      <p:ext uri="{BB962C8B-B14F-4D97-AF65-F5344CB8AC3E}">
        <p14:creationId xmlns:p14="http://schemas.microsoft.com/office/powerpoint/2010/main" val="2657687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Вопросы и Ответы</a:t>
            </a:r>
            <a:endParaRPr sz="1800" dirty="0">
              <a:solidFill>
                <a:srgbClr val="009242"/>
              </a:solidFill>
              <a:latin typeface="Arial" pitchFamily="34" charset="0"/>
              <a:cs typeface="Arial" pitchFamily="34" charset="0"/>
            </a:endParaRPr>
          </a:p>
        </p:txBody>
      </p:sp>
      <p:sp>
        <p:nvSpPr>
          <p:cNvPr id="5" name="TextBox 4"/>
          <p:cNvSpPr txBox="1">
            <a:spLocks noChangeArrowheads="1"/>
          </p:cNvSpPr>
          <p:nvPr/>
        </p:nvSpPr>
        <p:spPr bwMode="auto">
          <a:xfrm>
            <a:off x="395491" y="738461"/>
            <a:ext cx="8424981"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just">
              <a:spcBef>
                <a:spcPts val="0"/>
              </a:spcBef>
              <a:spcAft>
                <a:spcPts val="1200"/>
              </a:spcAft>
              <a:buNone/>
            </a:pPr>
            <a:r>
              <a:rPr lang="ru-RU" altLang="ru-RU" sz="1800" b="1" dirty="0" smtClean="0">
                <a:solidFill>
                  <a:srgbClr val="7030A0"/>
                </a:solidFill>
                <a:latin typeface="+mn-lt"/>
                <a:cs typeface="Arial" panose="020B0604020202020204" pitchFamily="34" charset="0"/>
              </a:rPr>
              <a:t>Вопрос.</a:t>
            </a:r>
            <a:r>
              <a:rPr lang="ru-RU" altLang="ru-RU" sz="1800" dirty="0">
                <a:solidFill>
                  <a:srgbClr val="7030A0"/>
                </a:solidFill>
                <a:latin typeface="+mn-lt"/>
                <a:cs typeface="Arial" panose="020B0604020202020204" pitchFamily="34" charset="0"/>
              </a:rPr>
              <a:t> </a:t>
            </a:r>
            <a:r>
              <a:rPr lang="ru-RU" altLang="ru-RU" sz="1800" dirty="0" smtClean="0">
                <a:solidFill>
                  <a:srgbClr val="7030A0"/>
                </a:solidFill>
                <a:latin typeface="+mn-lt"/>
                <a:cs typeface="Arial" panose="020B0604020202020204" pitchFamily="34" charset="0"/>
              </a:rPr>
              <a:t>Работник </a:t>
            </a:r>
            <a:r>
              <a:rPr lang="ru-RU" altLang="ru-RU" sz="1800" dirty="0">
                <a:solidFill>
                  <a:srgbClr val="7030A0"/>
                </a:solidFill>
                <a:latin typeface="+mn-lt"/>
                <a:cs typeface="Arial" panose="020B0604020202020204" pitchFamily="34" charset="0"/>
              </a:rPr>
              <a:t>обратился за компенсацией расходов на оплату стоимости проезда к месту отдыха и обратно. Местом отдыха указана Анталья (Турция). Путь следования  к месту отдыха: Нарьян-Мар- Санкт-Петербург – Анталья, обратно: Анталья – Санкт-Петербург – Киров – Сыктывкар – Нарьян-Мар. </a:t>
            </a:r>
            <a:r>
              <a:rPr lang="ru-RU" altLang="ru-RU" sz="1800" i="1" dirty="0">
                <a:solidFill>
                  <a:srgbClr val="00B050"/>
                </a:solidFill>
                <a:latin typeface="+mn-lt"/>
                <a:cs typeface="Arial" panose="020B0604020202020204" pitchFamily="34" charset="0"/>
              </a:rPr>
              <a:t>Признается ли обратный путь работника </a:t>
            </a:r>
            <a:r>
              <a:rPr lang="ru-RU" altLang="ru-RU" sz="1800" i="1" u="sng" dirty="0">
                <a:solidFill>
                  <a:srgbClr val="00B050"/>
                </a:solidFill>
                <a:latin typeface="+mn-lt"/>
                <a:cs typeface="Arial" panose="020B0604020202020204" pitchFamily="34" charset="0"/>
              </a:rPr>
              <a:t>прямым кратчайшим путем следования </a:t>
            </a:r>
            <a:r>
              <a:rPr lang="ru-RU" altLang="ru-RU" sz="1800" i="1" dirty="0">
                <a:solidFill>
                  <a:srgbClr val="00B050"/>
                </a:solidFill>
                <a:latin typeface="+mn-lt"/>
                <a:cs typeface="Arial" panose="020B0604020202020204" pitchFamily="34" charset="0"/>
              </a:rPr>
              <a:t>и подлежит ли он компенсации в полном размере</a:t>
            </a:r>
            <a:r>
              <a:rPr lang="ru-RU" altLang="ru-RU" sz="1800" i="1" dirty="0" smtClean="0">
                <a:solidFill>
                  <a:srgbClr val="00B050"/>
                </a:solidFill>
                <a:latin typeface="+mn-lt"/>
                <a:cs typeface="Arial" panose="020B0604020202020204" pitchFamily="34" charset="0"/>
              </a:rPr>
              <a:t>?</a:t>
            </a:r>
          </a:p>
          <a:p>
            <a:pPr algn="just">
              <a:spcBef>
                <a:spcPts val="0"/>
              </a:spcBef>
              <a:spcAft>
                <a:spcPts val="1200"/>
              </a:spcAft>
              <a:buNone/>
            </a:pPr>
            <a:r>
              <a:rPr lang="ru-RU" altLang="ru-RU" sz="1800" b="1" dirty="0">
                <a:solidFill>
                  <a:srgbClr val="7030A0"/>
                </a:solidFill>
                <a:latin typeface="+mn-lt"/>
                <a:cs typeface="Arial" panose="020B0604020202020204" pitchFamily="34" charset="0"/>
              </a:rPr>
              <a:t>Вопрос.</a:t>
            </a:r>
            <a:r>
              <a:rPr lang="ru-RU" altLang="ru-RU" sz="1800" dirty="0">
                <a:solidFill>
                  <a:srgbClr val="7030A0"/>
                </a:solidFill>
                <a:latin typeface="+mn-lt"/>
                <a:cs typeface="Arial" panose="020B0604020202020204" pitchFamily="34" charset="0"/>
              </a:rPr>
              <a:t> Пояснить </a:t>
            </a:r>
            <a:r>
              <a:rPr lang="ru-RU" altLang="ru-RU" sz="1800" dirty="0" err="1">
                <a:solidFill>
                  <a:srgbClr val="7030A0"/>
                </a:solidFill>
                <a:latin typeface="+mn-lt"/>
                <a:cs typeface="Arial" panose="020B0604020202020204" pitchFamily="34" charset="0"/>
              </a:rPr>
              <a:t>трактование</a:t>
            </a:r>
            <a:r>
              <a:rPr lang="ru-RU" altLang="ru-RU" sz="1800" dirty="0">
                <a:solidFill>
                  <a:srgbClr val="7030A0"/>
                </a:solidFill>
                <a:latin typeface="+mn-lt"/>
                <a:cs typeface="Arial" panose="020B0604020202020204" pitchFamily="34" charset="0"/>
              </a:rPr>
              <a:t> абзаца 6 пункта 10 о справке стоимости проезда (минимальная стоимость проезда).</a:t>
            </a:r>
          </a:p>
          <a:p>
            <a:pPr algn="just">
              <a:spcBef>
                <a:spcPts val="0"/>
              </a:spcBef>
              <a:spcAft>
                <a:spcPts val="1200"/>
              </a:spcAft>
              <a:buNone/>
            </a:pPr>
            <a:endParaRPr lang="ru-RU" altLang="ru-RU" sz="1800" dirty="0" smtClean="0">
              <a:solidFill>
                <a:srgbClr val="7030A0"/>
              </a:solidFill>
              <a:latin typeface="+mn-lt"/>
              <a:cs typeface="Arial" panose="020B0604020202020204" pitchFamily="34" charset="0"/>
            </a:endParaRPr>
          </a:p>
        </p:txBody>
      </p:sp>
    </p:spTree>
    <p:extLst>
      <p:ext uri="{BB962C8B-B14F-4D97-AF65-F5344CB8AC3E}">
        <p14:creationId xmlns:p14="http://schemas.microsoft.com/office/powerpoint/2010/main" val="177644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Вопросы и Ответы</a:t>
            </a:r>
            <a:endParaRPr sz="1800" dirty="0">
              <a:solidFill>
                <a:srgbClr val="009242"/>
              </a:solidFill>
              <a:latin typeface="Arial" pitchFamily="34" charset="0"/>
              <a:cs typeface="Arial" pitchFamily="34" charset="0"/>
            </a:endParaRPr>
          </a:p>
        </p:txBody>
      </p:sp>
      <p:sp>
        <p:nvSpPr>
          <p:cNvPr id="5" name="TextBox 4"/>
          <p:cNvSpPr txBox="1">
            <a:spLocks noChangeArrowheads="1"/>
          </p:cNvSpPr>
          <p:nvPr/>
        </p:nvSpPr>
        <p:spPr bwMode="auto">
          <a:xfrm>
            <a:off x="323790" y="620688"/>
            <a:ext cx="8424981" cy="590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ctr">
              <a:spcBef>
                <a:spcPts val="0"/>
              </a:spcBef>
              <a:spcAft>
                <a:spcPts val="1200"/>
              </a:spcAft>
              <a:buNone/>
            </a:pPr>
            <a:r>
              <a:rPr lang="ru-RU" altLang="ru-RU" sz="1800" b="1" i="1" dirty="0" smtClean="0">
                <a:solidFill>
                  <a:srgbClr val="7030A0"/>
                </a:solidFill>
                <a:latin typeface="+mn-lt"/>
                <a:cs typeface="Arial" panose="020B0604020202020204" pitchFamily="34" charset="0"/>
              </a:rPr>
              <a:t>Пункт 6 Положения 16-п:</a:t>
            </a:r>
          </a:p>
          <a:p>
            <a:pPr algn="just">
              <a:spcBef>
                <a:spcPts val="0"/>
              </a:spcBef>
              <a:spcAft>
                <a:spcPts val="1200"/>
              </a:spcAft>
              <a:buNone/>
            </a:pPr>
            <a:r>
              <a:rPr lang="ru-RU" altLang="ru-RU" sz="1600" i="1" dirty="0">
                <a:solidFill>
                  <a:srgbClr val="7030A0"/>
                </a:solidFill>
                <a:latin typeface="+mn-lt"/>
                <a:cs typeface="Arial" panose="020B0604020202020204" pitchFamily="34" charset="0"/>
              </a:rPr>
              <a:t>6. </a:t>
            </a:r>
            <a:r>
              <a:rPr lang="ru-RU" altLang="ru-RU" sz="1600" b="1" i="1" dirty="0">
                <a:solidFill>
                  <a:srgbClr val="7030A0"/>
                </a:solidFill>
                <a:latin typeface="+mn-lt"/>
                <a:cs typeface="Arial" panose="020B0604020202020204" pitchFamily="34" charset="0"/>
              </a:rPr>
              <a:t>Компенсация расходов производится в сумме, не превышающей расходов, перечисленных в пункте 5 настоящего Положения,</a:t>
            </a:r>
            <a:r>
              <a:rPr lang="ru-RU" altLang="ru-RU" sz="1600" i="1" dirty="0">
                <a:solidFill>
                  <a:srgbClr val="7030A0"/>
                </a:solidFill>
                <a:latin typeface="+mn-lt"/>
                <a:cs typeface="Arial" panose="020B0604020202020204" pitchFamily="34" charset="0"/>
              </a:rPr>
              <a:t> произведенных в целях оплаты проезда работника и (или) неработающих членов его семьи к месту использования отпуска и обратно, </a:t>
            </a:r>
            <a:r>
              <a:rPr lang="ru-RU" altLang="ru-RU" sz="1600" b="1" i="1" u="sng" dirty="0">
                <a:solidFill>
                  <a:srgbClr val="7030A0"/>
                </a:solidFill>
                <a:latin typeface="+mn-lt"/>
                <a:cs typeface="Arial" panose="020B0604020202020204" pitchFamily="34" charset="0"/>
              </a:rPr>
              <a:t>исходя из стоимости проезда по прямому (кратчайшему) маршруту</a:t>
            </a:r>
            <a:r>
              <a:rPr lang="ru-RU" altLang="ru-RU" sz="1600" b="1" i="1" u="sng" dirty="0" smtClean="0">
                <a:solidFill>
                  <a:srgbClr val="7030A0"/>
                </a:solidFill>
                <a:latin typeface="+mn-lt"/>
                <a:cs typeface="Arial" panose="020B0604020202020204" pitchFamily="34" charset="0"/>
              </a:rPr>
              <a:t>. </a:t>
            </a:r>
            <a:r>
              <a:rPr lang="ru-RU" altLang="ru-RU" sz="1600" i="1" dirty="0" smtClean="0">
                <a:solidFill>
                  <a:srgbClr val="002060"/>
                </a:solidFill>
                <a:latin typeface="+mn-lt"/>
                <a:cs typeface="Arial" panose="020B0604020202020204" pitchFamily="34" charset="0"/>
              </a:rPr>
              <a:t>(абзац первый п.6)</a:t>
            </a:r>
            <a:endParaRPr lang="ru-RU" altLang="ru-RU" sz="1600" i="1" dirty="0">
              <a:solidFill>
                <a:srgbClr val="002060"/>
              </a:solidFill>
              <a:latin typeface="+mn-lt"/>
              <a:cs typeface="Arial" panose="020B0604020202020204" pitchFamily="34" charset="0"/>
            </a:endParaRPr>
          </a:p>
          <a:p>
            <a:pPr algn="just">
              <a:spcBef>
                <a:spcPts val="0"/>
              </a:spcBef>
              <a:spcAft>
                <a:spcPts val="1200"/>
              </a:spcAft>
              <a:buNone/>
            </a:pPr>
            <a:r>
              <a:rPr lang="ru-RU" altLang="ru-RU" sz="1600" b="1" i="1" dirty="0" smtClean="0">
                <a:solidFill>
                  <a:srgbClr val="C00000"/>
                </a:solidFill>
                <a:latin typeface="+mn-lt"/>
                <a:cs typeface="Arial" panose="020B0604020202020204" pitchFamily="34" charset="0"/>
              </a:rPr>
              <a:t>Под прямым (кратчайшим) маршрутом </a:t>
            </a:r>
            <a:r>
              <a:rPr lang="ru-RU" altLang="ru-RU" sz="1600" b="1" i="1" dirty="0" smtClean="0">
                <a:solidFill>
                  <a:srgbClr val="7030A0"/>
                </a:solidFill>
                <a:latin typeface="+mn-lt"/>
                <a:cs typeface="Arial" panose="020B0604020202020204" pitchFamily="34" charset="0"/>
              </a:rPr>
              <a:t>для целей настоящего Положения, </a:t>
            </a:r>
            <a:r>
              <a:rPr lang="ru-RU" altLang="ru-RU" sz="1600" b="1" i="1" u="sng" dirty="0" smtClean="0">
                <a:solidFill>
                  <a:srgbClr val="7030A0"/>
                </a:solidFill>
                <a:latin typeface="+mn-lt"/>
                <a:cs typeface="Arial" panose="020B0604020202020204" pitchFamily="34" charset="0"/>
              </a:rPr>
              <a:t>за исключением</a:t>
            </a:r>
            <a:r>
              <a:rPr lang="ru-RU" altLang="ru-RU" sz="1600" b="1" i="1" dirty="0" smtClean="0">
                <a:solidFill>
                  <a:srgbClr val="7030A0"/>
                </a:solidFill>
                <a:latin typeface="+mn-lt"/>
                <a:cs typeface="Arial" panose="020B0604020202020204" pitchFamily="34" charset="0"/>
              </a:rPr>
              <a:t> случаев осуществления работником </a:t>
            </a:r>
            <a:r>
              <a:rPr lang="ru-RU" altLang="ru-RU" sz="1600" b="1" i="1" u="sng" dirty="0" smtClean="0">
                <a:solidFill>
                  <a:srgbClr val="7030A0"/>
                </a:solidFill>
                <a:latin typeface="+mn-lt"/>
                <a:cs typeface="Arial" panose="020B0604020202020204" pitchFamily="34" charset="0"/>
              </a:rPr>
              <a:t>проезда</a:t>
            </a:r>
            <a:r>
              <a:rPr lang="ru-RU" altLang="ru-RU" sz="1600" b="1" i="1" dirty="0" smtClean="0">
                <a:solidFill>
                  <a:srgbClr val="7030A0"/>
                </a:solidFill>
                <a:latin typeface="+mn-lt"/>
                <a:cs typeface="Arial" panose="020B0604020202020204" pitchFamily="34" charset="0"/>
              </a:rPr>
              <a:t> к месту использования отпуска и обратно </a:t>
            </a:r>
            <a:r>
              <a:rPr lang="ru-RU" altLang="ru-RU" sz="1600" b="1" i="1" u="sng" dirty="0" smtClean="0">
                <a:solidFill>
                  <a:srgbClr val="7030A0"/>
                </a:solidFill>
                <a:latin typeface="+mn-lt"/>
                <a:cs typeface="Arial" panose="020B0604020202020204" pitchFamily="34" charset="0"/>
              </a:rPr>
              <a:t>личным транспортом</a:t>
            </a:r>
            <a:r>
              <a:rPr lang="ru-RU" altLang="ru-RU" sz="1600" b="1" i="1" dirty="0" smtClean="0">
                <a:solidFill>
                  <a:srgbClr val="7030A0"/>
                </a:solidFill>
                <a:latin typeface="+mn-lt"/>
                <a:cs typeface="Arial" panose="020B0604020202020204" pitchFamily="34" charset="0"/>
              </a:rPr>
              <a:t>, </a:t>
            </a:r>
            <a:r>
              <a:rPr lang="ru-RU" altLang="ru-RU" sz="1600" b="1" i="1" dirty="0" smtClean="0">
                <a:solidFill>
                  <a:srgbClr val="C00000"/>
                </a:solidFill>
                <a:latin typeface="+mn-lt"/>
                <a:cs typeface="Arial" panose="020B0604020202020204" pitchFamily="34" charset="0"/>
              </a:rPr>
              <a:t>понимается прямое </a:t>
            </a:r>
            <a:r>
              <a:rPr lang="ru-RU" altLang="ru-RU" sz="1600" b="1" i="1" u="sng" dirty="0" smtClean="0">
                <a:solidFill>
                  <a:srgbClr val="C00000"/>
                </a:solidFill>
                <a:latin typeface="+mn-lt"/>
                <a:cs typeface="Arial" panose="020B0604020202020204" pitchFamily="34" charset="0"/>
              </a:rPr>
              <a:t>беспересадочное</a:t>
            </a:r>
            <a:r>
              <a:rPr lang="ru-RU" altLang="ru-RU" sz="1600" b="1" i="1" dirty="0" smtClean="0">
                <a:solidFill>
                  <a:srgbClr val="C00000"/>
                </a:solidFill>
                <a:latin typeface="+mn-lt"/>
                <a:cs typeface="Arial" panose="020B0604020202020204" pitchFamily="34" charset="0"/>
              </a:rPr>
              <a:t> сообщение либо маршрут с </a:t>
            </a:r>
            <a:r>
              <a:rPr lang="ru-RU" altLang="ru-RU" sz="1600" b="1" i="1" u="sng" dirty="0" smtClean="0">
                <a:solidFill>
                  <a:srgbClr val="C00000"/>
                </a:solidFill>
                <a:latin typeface="+mn-lt"/>
                <a:cs typeface="Arial" panose="020B0604020202020204" pitchFamily="34" charset="0"/>
              </a:rPr>
              <a:t>наименьшим количеством пересадок</a:t>
            </a:r>
            <a:r>
              <a:rPr lang="ru-RU" altLang="ru-RU" sz="1600" b="1" i="1" dirty="0">
                <a:solidFill>
                  <a:srgbClr val="7030A0"/>
                </a:solidFill>
                <a:latin typeface="+mn-lt"/>
                <a:cs typeface="Arial" panose="020B0604020202020204" pitchFamily="34" charset="0"/>
              </a:rPr>
              <a:t>. </a:t>
            </a:r>
            <a:r>
              <a:rPr lang="ru-RU" altLang="ru-RU" sz="1600" i="1" dirty="0">
                <a:solidFill>
                  <a:srgbClr val="002060"/>
                </a:solidFill>
                <a:latin typeface="+mn-lt"/>
                <a:cs typeface="Arial" panose="020B0604020202020204" pitchFamily="34" charset="0"/>
              </a:rPr>
              <a:t>(абзац </a:t>
            </a:r>
            <a:r>
              <a:rPr lang="ru-RU" altLang="ru-RU" sz="1600" i="1" dirty="0" smtClean="0">
                <a:solidFill>
                  <a:srgbClr val="002060"/>
                </a:solidFill>
                <a:latin typeface="+mn-lt"/>
                <a:cs typeface="Arial" panose="020B0604020202020204" pitchFamily="34" charset="0"/>
              </a:rPr>
              <a:t>второй п.6</a:t>
            </a:r>
            <a:r>
              <a:rPr lang="ru-RU" altLang="ru-RU" sz="1600" i="1" dirty="0">
                <a:solidFill>
                  <a:srgbClr val="002060"/>
                </a:solidFill>
                <a:latin typeface="+mn-lt"/>
                <a:cs typeface="Arial" panose="020B0604020202020204" pitchFamily="34" charset="0"/>
              </a:rPr>
              <a:t>)</a:t>
            </a:r>
          </a:p>
          <a:p>
            <a:pPr algn="just">
              <a:spcBef>
                <a:spcPts val="0"/>
              </a:spcBef>
              <a:spcAft>
                <a:spcPts val="1200"/>
              </a:spcAft>
              <a:buNone/>
            </a:pPr>
            <a:r>
              <a:rPr lang="ru-RU" altLang="ru-RU" sz="1600" b="1" i="1" dirty="0" smtClean="0">
                <a:solidFill>
                  <a:srgbClr val="7030A0"/>
                </a:solidFill>
                <a:latin typeface="+mn-lt"/>
                <a:cs typeface="Arial" panose="020B0604020202020204" pitchFamily="34" charset="0"/>
              </a:rPr>
              <a:t>При </a:t>
            </a:r>
            <a:r>
              <a:rPr lang="ru-RU" altLang="ru-RU" sz="1600" b="1" i="1" dirty="0">
                <a:solidFill>
                  <a:srgbClr val="7030A0"/>
                </a:solidFill>
                <a:latin typeface="+mn-lt"/>
                <a:cs typeface="Arial" panose="020B0604020202020204" pitchFamily="34" charset="0"/>
              </a:rPr>
              <a:t>осуществлении </a:t>
            </a:r>
            <a:r>
              <a:rPr lang="ru-RU" altLang="ru-RU" sz="1600" i="1" dirty="0">
                <a:solidFill>
                  <a:srgbClr val="7030A0"/>
                </a:solidFill>
                <a:latin typeface="+mn-lt"/>
                <a:cs typeface="Arial" panose="020B0604020202020204" pitchFamily="34" charset="0"/>
              </a:rPr>
              <a:t>работником </a:t>
            </a:r>
            <a:r>
              <a:rPr lang="ru-RU" altLang="ru-RU" sz="1600" b="1" i="1" dirty="0">
                <a:solidFill>
                  <a:srgbClr val="7030A0"/>
                </a:solidFill>
                <a:latin typeface="+mn-lt"/>
                <a:cs typeface="Arial" panose="020B0604020202020204" pitchFamily="34" charset="0"/>
              </a:rPr>
              <a:t>проезда</a:t>
            </a:r>
            <a:r>
              <a:rPr lang="ru-RU" altLang="ru-RU" sz="1600" i="1" dirty="0">
                <a:solidFill>
                  <a:srgbClr val="7030A0"/>
                </a:solidFill>
                <a:latin typeface="+mn-lt"/>
                <a:cs typeface="Arial" panose="020B0604020202020204" pitchFamily="34" charset="0"/>
              </a:rPr>
              <a:t> к месту использования отпуска и обратно </a:t>
            </a:r>
            <a:r>
              <a:rPr lang="ru-RU" altLang="ru-RU" sz="1600" i="1" dirty="0">
                <a:solidFill>
                  <a:srgbClr val="00B050"/>
                </a:solidFill>
                <a:latin typeface="+mn-lt"/>
                <a:cs typeface="Arial" panose="020B0604020202020204" pitchFamily="34" charset="0"/>
              </a:rPr>
              <a:t>личным транспортом </a:t>
            </a:r>
            <a:r>
              <a:rPr lang="ru-RU" altLang="ru-RU" sz="1600" b="1" i="1" u="sng" dirty="0">
                <a:solidFill>
                  <a:srgbClr val="00B050"/>
                </a:solidFill>
                <a:latin typeface="+mn-lt"/>
                <a:cs typeface="Arial" panose="020B0604020202020204" pitchFamily="34" charset="0"/>
              </a:rPr>
              <a:t>прямым (кратчайшим) маршрутом </a:t>
            </a:r>
            <a:r>
              <a:rPr lang="ru-RU" altLang="ru-RU" sz="1600" i="1" dirty="0">
                <a:solidFill>
                  <a:srgbClr val="7030A0"/>
                </a:solidFill>
                <a:latin typeface="+mn-lt"/>
                <a:cs typeface="Arial" panose="020B0604020202020204" pitchFamily="34" charset="0"/>
              </a:rPr>
              <a:t>признается </a:t>
            </a:r>
            <a:r>
              <a:rPr lang="ru-RU" altLang="ru-RU" sz="1600" b="1" i="1" dirty="0">
                <a:solidFill>
                  <a:srgbClr val="00B050"/>
                </a:solidFill>
                <a:latin typeface="+mn-lt"/>
                <a:cs typeface="Arial" panose="020B0604020202020204" pitchFamily="34" charset="0"/>
              </a:rPr>
              <a:t>наименьшее расстояние от места жительства работника до места использования </a:t>
            </a:r>
            <a:r>
              <a:rPr lang="ru-RU" altLang="ru-RU" sz="1600" b="1" i="1" dirty="0" smtClean="0">
                <a:solidFill>
                  <a:srgbClr val="00B050"/>
                </a:solidFill>
                <a:latin typeface="+mn-lt"/>
                <a:cs typeface="Arial" panose="020B0604020202020204" pitchFamily="34" charset="0"/>
              </a:rPr>
              <a:t>отпуска</a:t>
            </a:r>
            <a:br>
              <a:rPr lang="ru-RU" altLang="ru-RU" sz="1600" b="1" i="1" dirty="0" smtClean="0">
                <a:solidFill>
                  <a:srgbClr val="00B050"/>
                </a:solidFill>
                <a:latin typeface="+mn-lt"/>
                <a:cs typeface="Arial" panose="020B0604020202020204" pitchFamily="34" charset="0"/>
              </a:rPr>
            </a:br>
            <a:r>
              <a:rPr lang="ru-RU" altLang="ru-RU" sz="1600" b="1" i="1" dirty="0" smtClean="0">
                <a:solidFill>
                  <a:srgbClr val="00B050"/>
                </a:solidFill>
                <a:latin typeface="+mn-lt"/>
                <a:cs typeface="Arial" panose="020B0604020202020204" pitchFamily="34" charset="0"/>
              </a:rPr>
              <a:t>и </a:t>
            </a:r>
            <a:r>
              <a:rPr lang="ru-RU" altLang="ru-RU" sz="1600" b="1" i="1" dirty="0">
                <a:solidFill>
                  <a:srgbClr val="00B050"/>
                </a:solidFill>
                <a:latin typeface="+mn-lt"/>
                <a:cs typeface="Arial" panose="020B0604020202020204" pitchFamily="34" charset="0"/>
              </a:rPr>
              <a:t>обратно по существующей транспортной схеме. </a:t>
            </a:r>
            <a:r>
              <a:rPr lang="ru-RU" altLang="ru-RU" sz="1600" i="1" dirty="0">
                <a:solidFill>
                  <a:srgbClr val="002060"/>
                </a:solidFill>
                <a:latin typeface="+mn-lt"/>
                <a:cs typeface="Arial" panose="020B0604020202020204" pitchFamily="34" charset="0"/>
              </a:rPr>
              <a:t>(абзац </a:t>
            </a:r>
            <a:r>
              <a:rPr lang="ru-RU" altLang="ru-RU" sz="1600" i="1" dirty="0" smtClean="0">
                <a:solidFill>
                  <a:srgbClr val="002060"/>
                </a:solidFill>
                <a:latin typeface="+mn-lt"/>
                <a:cs typeface="Arial" panose="020B0604020202020204" pitchFamily="34" charset="0"/>
              </a:rPr>
              <a:t>третий </a:t>
            </a:r>
            <a:r>
              <a:rPr lang="ru-RU" altLang="ru-RU" sz="1600" i="1" dirty="0">
                <a:solidFill>
                  <a:srgbClr val="002060"/>
                </a:solidFill>
                <a:latin typeface="+mn-lt"/>
                <a:cs typeface="Arial" panose="020B0604020202020204" pitchFamily="34" charset="0"/>
              </a:rPr>
              <a:t>п.6</a:t>
            </a:r>
            <a:r>
              <a:rPr lang="ru-RU" altLang="ru-RU" sz="1600" i="1" dirty="0" smtClean="0">
                <a:solidFill>
                  <a:srgbClr val="002060"/>
                </a:solidFill>
                <a:latin typeface="+mn-lt"/>
                <a:cs typeface="Arial" panose="020B0604020202020204" pitchFamily="34" charset="0"/>
              </a:rPr>
              <a:t>)</a:t>
            </a:r>
          </a:p>
          <a:p>
            <a:pPr algn="just">
              <a:spcBef>
                <a:spcPts val="0"/>
              </a:spcBef>
              <a:spcAft>
                <a:spcPts val="1200"/>
              </a:spcAft>
              <a:buNone/>
            </a:pPr>
            <a:r>
              <a:rPr lang="ru-RU" altLang="ru-RU" sz="1600" b="1" i="1" dirty="0">
                <a:solidFill>
                  <a:srgbClr val="7030A0"/>
                </a:solidFill>
                <a:latin typeface="+mn-lt"/>
                <a:cs typeface="Arial" panose="020B0604020202020204" pitchFamily="34" charset="0"/>
              </a:rPr>
              <a:t>Во всех случаях компенсации расходов</a:t>
            </a:r>
            <a:r>
              <a:rPr lang="ru-RU" altLang="ru-RU" sz="1600" i="1" dirty="0">
                <a:solidFill>
                  <a:srgbClr val="7030A0"/>
                </a:solidFill>
                <a:latin typeface="+mn-lt"/>
                <a:cs typeface="Arial" panose="020B0604020202020204" pitchFamily="34" charset="0"/>
              </a:rPr>
              <a:t> в соответствии с настоящим Положением, за исключением случаев, предусмотренных абзацем седьмым настоящего </a:t>
            </a:r>
            <a:r>
              <a:rPr lang="ru-RU" altLang="ru-RU" sz="1600" i="1" dirty="0" smtClean="0">
                <a:solidFill>
                  <a:srgbClr val="7030A0"/>
                </a:solidFill>
                <a:latin typeface="+mn-lt"/>
                <a:cs typeface="Arial" panose="020B0604020202020204" pitchFamily="34" charset="0"/>
              </a:rPr>
              <a:t>пункта </a:t>
            </a:r>
            <a:r>
              <a:rPr lang="ru-RU" altLang="ru-RU" sz="1200" i="1" dirty="0" smtClean="0">
                <a:solidFill>
                  <a:srgbClr val="7030A0"/>
                </a:solidFill>
                <a:latin typeface="+mn-lt"/>
                <a:cs typeface="Arial" panose="020B0604020202020204" pitchFamily="34" charset="0"/>
              </a:rPr>
              <a:t>(проезд из сельских населенных пунктов)</a:t>
            </a:r>
            <a:r>
              <a:rPr lang="ru-RU" altLang="ru-RU" sz="1600" i="1" dirty="0" smtClean="0">
                <a:solidFill>
                  <a:srgbClr val="7030A0"/>
                </a:solidFill>
                <a:latin typeface="+mn-lt"/>
                <a:cs typeface="Arial" panose="020B0604020202020204" pitchFamily="34" charset="0"/>
              </a:rPr>
              <a:t> </a:t>
            </a:r>
            <a:r>
              <a:rPr lang="ru-RU" altLang="ru-RU" sz="1600" i="1" dirty="0">
                <a:solidFill>
                  <a:srgbClr val="7030A0"/>
                </a:solidFill>
                <a:latin typeface="+mn-lt"/>
                <a:cs typeface="Arial" panose="020B0604020202020204" pitchFamily="34" charset="0"/>
              </a:rPr>
              <a:t>и пунктом </a:t>
            </a:r>
            <a:r>
              <a:rPr lang="ru-RU" altLang="ru-RU" sz="1600" i="1" dirty="0" smtClean="0">
                <a:solidFill>
                  <a:srgbClr val="7030A0"/>
                </a:solidFill>
                <a:latin typeface="+mn-lt"/>
                <a:cs typeface="Arial" panose="020B0604020202020204" pitchFamily="34" charset="0"/>
              </a:rPr>
              <a:t>6.1 </a:t>
            </a:r>
            <a:r>
              <a:rPr lang="ru-RU" altLang="ru-RU" sz="1200" i="1" dirty="0" smtClean="0">
                <a:solidFill>
                  <a:srgbClr val="7030A0"/>
                </a:solidFill>
                <a:latin typeface="+mn-lt"/>
                <a:cs typeface="Arial" panose="020B0604020202020204" pitchFamily="34" charset="0"/>
              </a:rPr>
              <a:t>(общая сумма компенсации расходов)</a:t>
            </a:r>
            <a:r>
              <a:rPr lang="ru-RU" altLang="ru-RU" sz="1600" i="1" dirty="0" smtClean="0">
                <a:solidFill>
                  <a:srgbClr val="7030A0"/>
                </a:solidFill>
                <a:latin typeface="+mn-lt"/>
                <a:cs typeface="Arial" panose="020B0604020202020204" pitchFamily="34" charset="0"/>
              </a:rPr>
              <a:t> </a:t>
            </a:r>
            <a:r>
              <a:rPr lang="ru-RU" altLang="ru-RU" sz="1600" i="1" dirty="0">
                <a:solidFill>
                  <a:srgbClr val="7030A0"/>
                </a:solidFill>
                <a:latin typeface="+mn-lt"/>
                <a:cs typeface="Arial" panose="020B0604020202020204" pitchFamily="34" charset="0"/>
              </a:rPr>
              <a:t>настоящего Положения, максимальный размер компенсации расходов (без учета расходов, указанных в подпунктах 2.1 и 5 пункта 5 настоящего Положения) </a:t>
            </a:r>
            <a:r>
              <a:rPr lang="ru-RU" altLang="ru-RU" sz="1600" b="1" i="1" dirty="0">
                <a:solidFill>
                  <a:srgbClr val="F5770F"/>
                </a:solidFill>
                <a:latin typeface="+mn-lt"/>
                <a:cs typeface="Arial" panose="020B0604020202020204" pitchFamily="34" charset="0"/>
              </a:rPr>
              <a:t>не может превышать сорока пяти тысяч рублей </a:t>
            </a:r>
            <a:r>
              <a:rPr lang="ru-RU" altLang="ru-RU" sz="1600" i="1" dirty="0">
                <a:solidFill>
                  <a:srgbClr val="7030A0"/>
                </a:solidFill>
                <a:latin typeface="+mn-lt"/>
                <a:cs typeface="Arial" panose="020B0604020202020204" pitchFamily="34" charset="0"/>
              </a:rPr>
              <a:t>на работника и на каждого неработающего члена семьи работника (далее - </a:t>
            </a:r>
            <a:r>
              <a:rPr lang="ru-RU" altLang="ru-RU" sz="1600" i="1" dirty="0">
                <a:solidFill>
                  <a:srgbClr val="F5770F"/>
                </a:solidFill>
                <a:latin typeface="+mn-lt"/>
                <a:cs typeface="Arial" panose="020B0604020202020204" pitchFamily="34" charset="0"/>
              </a:rPr>
              <a:t>максимальный размер компенсации расходов</a:t>
            </a:r>
            <a:r>
              <a:rPr lang="ru-RU" altLang="ru-RU" sz="1600" i="1" dirty="0" smtClean="0">
                <a:solidFill>
                  <a:srgbClr val="F5770F"/>
                </a:solidFill>
                <a:latin typeface="+mn-lt"/>
                <a:cs typeface="Arial" panose="020B0604020202020204" pitchFamily="34" charset="0"/>
              </a:rPr>
              <a:t>). </a:t>
            </a:r>
            <a:r>
              <a:rPr lang="ru-RU" altLang="ru-RU" sz="1600" i="1" dirty="0">
                <a:solidFill>
                  <a:srgbClr val="002060"/>
                </a:solidFill>
                <a:latin typeface="+mn-lt"/>
                <a:cs typeface="Arial" panose="020B0604020202020204" pitchFamily="34" charset="0"/>
              </a:rPr>
              <a:t>(абзац </a:t>
            </a:r>
            <a:r>
              <a:rPr lang="ru-RU" altLang="ru-RU" sz="1600" i="1" dirty="0" smtClean="0">
                <a:solidFill>
                  <a:srgbClr val="002060"/>
                </a:solidFill>
                <a:latin typeface="+mn-lt"/>
                <a:cs typeface="Arial" panose="020B0604020202020204" pitchFamily="34" charset="0"/>
              </a:rPr>
              <a:t>шестой </a:t>
            </a:r>
            <a:r>
              <a:rPr lang="ru-RU" altLang="ru-RU" sz="1600" i="1" dirty="0">
                <a:solidFill>
                  <a:srgbClr val="002060"/>
                </a:solidFill>
                <a:latin typeface="+mn-lt"/>
                <a:cs typeface="Arial" panose="020B0604020202020204" pitchFamily="34" charset="0"/>
              </a:rPr>
              <a:t>п.6</a:t>
            </a:r>
            <a:r>
              <a:rPr lang="ru-RU" altLang="ru-RU" sz="1600" i="1" dirty="0" smtClean="0">
                <a:solidFill>
                  <a:srgbClr val="002060"/>
                </a:solidFill>
                <a:latin typeface="+mn-lt"/>
                <a:cs typeface="Arial" panose="020B0604020202020204" pitchFamily="34" charset="0"/>
              </a:rPr>
              <a:t>)</a:t>
            </a:r>
            <a:endParaRPr lang="ru-RU" altLang="ru-RU" sz="1400" i="1" dirty="0">
              <a:solidFill>
                <a:srgbClr val="7030A0"/>
              </a:solidFill>
              <a:latin typeface="+mn-lt"/>
              <a:cs typeface="Arial" panose="020B0604020202020204" pitchFamily="34" charset="0"/>
            </a:endParaRPr>
          </a:p>
        </p:txBody>
      </p:sp>
    </p:spTree>
    <p:extLst>
      <p:ext uri="{BB962C8B-B14F-4D97-AF65-F5344CB8AC3E}">
        <p14:creationId xmlns:p14="http://schemas.microsoft.com/office/powerpoint/2010/main" val="23786851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Вопросы и Ответы</a:t>
            </a:r>
            <a:endParaRPr sz="1800" dirty="0">
              <a:solidFill>
                <a:srgbClr val="009242"/>
              </a:solidFill>
              <a:latin typeface="Arial" pitchFamily="34" charset="0"/>
              <a:cs typeface="Arial" pitchFamily="34" charset="0"/>
            </a:endParaRPr>
          </a:p>
        </p:txBody>
      </p:sp>
      <p:sp>
        <p:nvSpPr>
          <p:cNvPr id="5" name="TextBox 4"/>
          <p:cNvSpPr txBox="1">
            <a:spLocks noChangeArrowheads="1"/>
          </p:cNvSpPr>
          <p:nvPr/>
        </p:nvSpPr>
        <p:spPr bwMode="auto">
          <a:xfrm>
            <a:off x="323790" y="620688"/>
            <a:ext cx="8424981" cy="578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ctr">
              <a:spcBef>
                <a:spcPts val="0"/>
              </a:spcBef>
              <a:spcAft>
                <a:spcPts val="1200"/>
              </a:spcAft>
              <a:buNone/>
            </a:pPr>
            <a:r>
              <a:rPr lang="ru-RU" altLang="ru-RU" sz="1800" b="1" i="1" dirty="0" smtClean="0">
                <a:solidFill>
                  <a:srgbClr val="7030A0"/>
                </a:solidFill>
                <a:latin typeface="+mn-lt"/>
                <a:cs typeface="Arial" panose="020B0604020202020204" pitchFamily="34" charset="0"/>
              </a:rPr>
              <a:t>Из пункта 10 Положения 16-п:</a:t>
            </a:r>
          </a:p>
          <a:p>
            <a:pPr algn="just">
              <a:spcBef>
                <a:spcPts val="0"/>
              </a:spcBef>
              <a:spcAft>
                <a:spcPts val="1200"/>
              </a:spcAft>
              <a:buNone/>
            </a:pPr>
            <a:r>
              <a:rPr lang="ru-RU" altLang="ru-RU" sz="1500" i="1" dirty="0">
                <a:solidFill>
                  <a:srgbClr val="002060"/>
                </a:solidFill>
                <a:latin typeface="+mn-lt"/>
                <a:cs typeface="Arial" panose="020B0604020202020204" pitchFamily="34" charset="0"/>
              </a:rPr>
              <a:t>При следовании работника и (или) неработающих членов его семьи к месту использования отпуска из г. Нарьян-Мар и (или) обратно </a:t>
            </a:r>
            <a:r>
              <a:rPr lang="ru-RU" altLang="ru-RU" sz="1500" b="1" i="1" dirty="0">
                <a:solidFill>
                  <a:srgbClr val="00B050"/>
                </a:solidFill>
                <a:latin typeface="+mn-lt"/>
                <a:cs typeface="Arial" panose="020B0604020202020204" pitchFamily="34" charset="0"/>
              </a:rPr>
              <a:t>через города Архангельск, Москва, Санкт-Петербург, Киров, Усинск или Сыктывкар</a:t>
            </a:r>
            <a:r>
              <a:rPr lang="ru-RU" altLang="ru-RU" sz="1500" b="1" i="1" dirty="0">
                <a:solidFill>
                  <a:srgbClr val="002060"/>
                </a:solidFill>
                <a:latin typeface="+mn-lt"/>
                <a:cs typeface="Arial" panose="020B0604020202020204" pitchFamily="34" charset="0"/>
              </a:rPr>
              <a:t>,</a:t>
            </a:r>
            <a:r>
              <a:rPr lang="ru-RU" altLang="ru-RU" sz="1500" i="1" dirty="0">
                <a:solidFill>
                  <a:srgbClr val="002060"/>
                </a:solidFill>
                <a:latin typeface="+mn-lt"/>
                <a:cs typeface="Arial" panose="020B0604020202020204" pitchFamily="34" charset="0"/>
              </a:rPr>
              <a:t> для целей настоящего Положения эти города признаются равноудаленными от г. Нарьян-Мар, а </a:t>
            </a:r>
            <a:r>
              <a:rPr lang="ru-RU" altLang="ru-RU" sz="1500" i="1" u="sng" dirty="0">
                <a:solidFill>
                  <a:srgbClr val="002060"/>
                </a:solidFill>
                <a:latin typeface="+mn-lt"/>
                <a:cs typeface="Arial" panose="020B0604020202020204" pitchFamily="34" charset="0"/>
              </a:rPr>
              <a:t>следование через них не признается отклонением от прямого (кратчайшего) маршрута </a:t>
            </a:r>
            <a:r>
              <a:rPr lang="ru-RU" altLang="ru-RU" sz="1500" i="1" dirty="0">
                <a:solidFill>
                  <a:srgbClr val="002060"/>
                </a:solidFill>
                <a:latin typeface="+mn-lt"/>
                <a:cs typeface="Arial" panose="020B0604020202020204" pitchFamily="34" charset="0"/>
              </a:rPr>
              <a:t>следования к месту использования отпуска и (или) обратно</a:t>
            </a:r>
            <a:r>
              <a:rPr lang="ru-RU" altLang="ru-RU" sz="1500" i="1" dirty="0" smtClean="0">
                <a:solidFill>
                  <a:srgbClr val="002060"/>
                </a:solidFill>
                <a:latin typeface="+mn-lt"/>
                <a:cs typeface="Arial" panose="020B0604020202020204" pitchFamily="34" charset="0"/>
              </a:rPr>
              <a:t>. (абзац третий п. 10)</a:t>
            </a:r>
            <a:endParaRPr lang="ru-RU" altLang="ru-RU" sz="1500" i="1" dirty="0">
              <a:solidFill>
                <a:srgbClr val="002060"/>
              </a:solidFill>
              <a:latin typeface="+mn-lt"/>
              <a:cs typeface="Arial" panose="020B0604020202020204" pitchFamily="34" charset="0"/>
            </a:endParaRPr>
          </a:p>
          <a:p>
            <a:pPr algn="just">
              <a:spcBef>
                <a:spcPts val="0"/>
              </a:spcBef>
              <a:spcAft>
                <a:spcPts val="1200"/>
              </a:spcAft>
              <a:buNone/>
            </a:pPr>
            <a:r>
              <a:rPr lang="ru-RU" altLang="ru-RU" sz="1500" i="1" dirty="0" smtClean="0">
                <a:solidFill>
                  <a:srgbClr val="002060"/>
                </a:solidFill>
                <a:latin typeface="+mn-lt"/>
                <a:cs typeface="Arial" panose="020B0604020202020204" pitchFamily="34" charset="0"/>
              </a:rPr>
              <a:t>При этом проезд работника и (или) неработающих членов его семьи по маршруту</a:t>
            </a:r>
            <a:br>
              <a:rPr lang="ru-RU" altLang="ru-RU" sz="1500" i="1" dirty="0" smtClean="0">
                <a:solidFill>
                  <a:srgbClr val="002060"/>
                </a:solidFill>
                <a:latin typeface="+mn-lt"/>
                <a:cs typeface="Arial" panose="020B0604020202020204" pitchFamily="34" charset="0"/>
              </a:rPr>
            </a:br>
            <a:r>
              <a:rPr lang="ru-RU" altLang="ru-RU" sz="1500" i="1" dirty="0" smtClean="0">
                <a:solidFill>
                  <a:srgbClr val="002060"/>
                </a:solidFill>
                <a:latin typeface="+mn-lt"/>
                <a:cs typeface="Arial" panose="020B0604020202020204" pitchFamily="34" charset="0"/>
              </a:rPr>
              <a:t>г. Нарьян-Мар - г. Москва или г. Нарьян-Мар - г. Санкт-Петербург и обратно </a:t>
            </a:r>
            <a:r>
              <a:rPr lang="ru-RU" altLang="ru-RU" sz="1500" i="1" u="sng" dirty="0" smtClean="0">
                <a:solidFill>
                  <a:srgbClr val="002060"/>
                </a:solidFill>
                <a:latin typeface="+mn-lt"/>
                <a:cs typeface="Arial" panose="020B0604020202020204" pitchFamily="34" charset="0"/>
              </a:rPr>
              <a:t>через</a:t>
            </a:r>
            <a:br>
              <a:rPr lang="ru-RU" altLang="ru-RU" sz="1500" i="1" u="sng" dirty="0" smtClean="0">
                <a:solidFill>
                  <a:srgbClr val="002060"/>
                </a:solidFill>
                <a:latin typeface="+mn-lt"/>
                <a:cs typeface="Arial" panose="020B0604020202020204" pitchFamily="34" charset="0"/>
              </a:rPr>
            </a:br>
            <a:r>
              <a:rPr lang="ru-RU" altLang="ru-RU" sz="1500" i="1" u="sng" dirty="0" smtClean="0">
                <a:solidFill>
                  <a:srgbClr val="002060"/>
                </a:solidFill>
                <a:latin typeface="+mn-lt"/>
                <a:cs typeface="Arial" panose="020B0604020202020204" pitchFamily="34" charset="0"/>
              </a:rPr>
              <a:t>г. Архангельск</a:t>
            </a:r>
            <a:r>
              <a:rPr lang="ru-RU" altLang="ru-RU" sz="1500" i="1" dirty="0" smtClean="0">
                <a:solidFill>
                  <a:srgbClr val="002060"/>
                </a:solidFill>
                <a:latin typeface="+mn-lt"/>
                <a:cs typeface="Arial" panose="020B0604020202020204" pitchFamily="34" charset="0"/>
              </a:rPr>
              <a:t> также </a:t>
            </a:r>
            <a:r>
              <a:rPr lang="ru-RU" altLang="ru-RU" sz="1500" i="1" u="sng" dirty="0" smtClean="0">
                <a:solidFill>
                  <a:srgbClr val="002060"/>
                </a:solidFill>
                <a:latin typeface="+mn-lt"/>
                <a:cs typeface="Arial" panose="020B0604020202020204" pitchFamily="34" charset="0"/>
              </a:rPr>
              <a:t>не признается отклонением от прямого (кратчайшего) маршрута следования</a:t>
            </a:r>
            <a:r>
              <a:rPr lang="ru-RU" altLang="ru-RU" sz="1500" i="1" dirty="0" smtClean="0">
                <a:solidFill>
                  <a:srgbClr val="002060"/>
                </a:solidFill>
                <a:latin typeface="+mn-lt"/>
                <a:cs typeface="Arial" panose="020B0604020202020204" pitchFamily="34" charset="0"/>
              </a:rPr>
              <a:t> к месту использования отпуска и обратно</a:t>
            </a:r>
            <a:r>
              <a:rPr lang="ru-RU" altLang="ru-RU" sz="1500" i="1" dirty="0">
                <a:solidFill>
                  <a:srgbClr val="002060"/>
                </a:solidFill>
                <a:latin typeface="+mn-lt"/>
                <a:cs typeface="Arial" panose="020B0604020202020204" pitchFamily="34" charset="0"/>
              </a:rPr>
              <a:t>. (абзац </a:t>
            </a:r>
            <a:r>
              <a:rPr lang="ru-RU" altLang="ru-RU" sz="1500" i="1" dirty="0" smtClean="0">
                <a:solidFill>
                  <a:srgbClr val="002060"/>
                </a:solidFill>
                <a:latin typeface="+mn-lt"/>
                <a:cs typeface="Arial" panose="020B0604020202020204" pitchFamily="34" charset="0"/>
              </a:rPr>
              <a:t>четвертый </a:t>
            </a:r>
            <a:r>
              <a:rPr lang="ru-RU" altLang="ru-RU" sz="1500" i="1" dirty="0">
                <a:solidFill>
                  <a:srgbClr val="002060"/>
                </a:solidFill>
                <a:latin typeface="+mn-lt"/>
                <a:cs typeface="Arial" panose="020B0604020202020204" pitchFamily="34" charset="0"/>
              </a:rPr>
              <a:t>п. 10</a:t>
            </a:r>
            <a:r>
              <a:rPr lang="ru-RU" altLang="ru-RU" sz="1500" i="1" dirty="0" smtClean="0">
                <a:solidFill>
                  <a:srgbClr val="002060"/>
                </a:solidFill>
                <a:latin typeface="+mn-lt"/>
                <a:cs typeface="Arial" panose="020B0604020202020204" pitchFamily="34" charset="0"/>
              </a:rPr>
              <a:t>)</a:t>
            </a:r>
          </a:p>
          <a:p>
            <a:pPr algn="just">
              <a:spcBef>
                <a:spcPts val="0"/>
              </a:spcBef>
              <a:spcAft>
                <a:spcPts val="1200"/>
              </a:spcAft>
              <a:buNone/>
            </a:pPr>
            <a:r>
              <a:rPr lang="ru-RU" altLang="ru-RU" sz="1500" b="1" i="1" dirty="0" smtClean="0">
                <a:solidFill>
                  <a:srgbClr val="002060"/>
                </a:solidFill>
                <a:latin typeface="+mn-lt"/>
                <a:cs typeface="Arial" panose="020B0604020202020204" pitchFamily="34" charset="0"/>
              </a:rPr>
              <a:t>При </a:t>
            </a:r>
            <a:r>
              <a:rPr lang="ru-RU" altLang="ru-RU" sz="1500" b="1" i="1" dirty="0">
                <a:solidFill>
                  <a:srgbClr val="002060"/>
                </a:solidFill>
                <a:latin typeface="+mn-lt"/>
                <a:cs typeface="Arial" panose="020B0604020202020204" pitchFamily="34" charset="0"/>
              </a:rPr>
              <a:t>следовании </a:t>
            </a:r>
            <a:r>
              <a:rPr lang="ru-RU" altLang="ru-RU" sz="1500" i="1" dirty="0">
                <a:solidFill>
                  <a:srgbClr val="002060"/>
                </a:solidFill>
                <a:latin typeface="+mn-lt"/>
                <a:cs typeface="Arial" panose="020B0604020202020204" pitchFamily="34" charset="0"/>
              </a:rPr>
              <a:t>работника и (или) неработающих членов его семьи к месту использования отпуска и обратно </a:t>
            </a:r>
            <a:r>
              <a:rPr lang="ru-RU" altLang="ru-RU" sz="1500" b="1" i="1" dirty="0">
                <a:solidFill>
                  <a:srgbClr val="00B050"/>
                </a:solidFill>
                <a:latin typeface="+mn-lt"/>
                <a:cs typeface="Arial" panose="020B0604020202020204" pitchFamily="34" charset="0"/>
              </a:rPr>
              <a:t>не по прямому (кратчайшему) маршруту</a:t>
            </a:r>
            <a:r>
              <a:rPr lang="ru-RU" altLang="ru-RU" sz="1500" i="1" dirty="0">
                <a:solidFill>
                  <a:srgbClr val="002060"/>
                </a:solidFill>
                <a:latin typeface="+mn-lt"/>
                <a:cs typeface="Arial" panose="020B0604020202020204" pitchFamily="34" charset="0"/>
              </a:rPr>
              <a:t>, а также в случаях, предусмотренных абзацами четвертым и пятым пункта 6 настоящего </a:t>
            </a:r>
            <a:r>
              <a:rPr lang="ru-RU" altLang="ru-RU" sz="1500" i="1" dirty="0" smtClean="0">
                <a:solidFill>
                  <a:srgbClr val="002060"/>
                </a:solidFill>
                <a:latin typeface="+mn-lt"/>
                <a:cs typeface="Arial" panose="020B0604020202020204" pitchFamily="34" charset="0"/>
              </a:rPr>
              <a:t>Положения (за пределами РФ), </a:t>
            </a:r>
            <a:r>
              <a:rPr lang="ru-RU" altLang="ru-RU" sz="1500" b="1" i="1" dirty="0">
                <a:solidFill>
                  <a:srgbClr val="00B050"/>
                </a:solidFill>
                <a:latin typeface="+mn-lt"/>
                <a:cs typeface="Arial" panose="020B0604020202020204" pitchFamily="34" charset="0"/>
              </a:rPr>
              <a:t>компенсация расходов производится на основании представленной работником справки </a:t>
            </a:r>
            <a:r>
              <a:rPr lang="ru-RU" altLang="ru-RU" sz="1500" b="1" i="1" dirty="0">
                <a:solidFill>
                  <a:srgbClr val="E62C00"/>
                </a:solidFill>
                <a:latin typeface="+mn-lt"/>
                <a:cs typeface="Arial" panose="020B0604020202020204" pitchFamily="34" charset="0"/>
              </a:rPr>
              <a:t>транспортной организации </a:t>
            </a:r>
            <a:r>
              <a:rPr lang="ru-RU" altLang="ru-RU" sz="1500" b="1" i="1" dirty="0">
                <a:solidFill>
                  <a:srgbClr val="00B050"/>
                </a:solidFill>
                <a:latin typeface="+mn-lt"/>
                <a:cs typeface="Arial" panose="020B0604020202020204" pitchFamily="34" charset="0"/>
              </a:rPr>
              <a:t>о стоимости проезда по прямому (кратчайшему) маршруту и обратно</a:t>
            </a:r>
            <a:r>
              <a:rPr lang="ru-RU" altLang="ru-RU" sz="1500" i="1" dirty="0">
                <a:solidFill>
                  <a:srgbClr val="002060"/>
                </a:solidFill>
                <a:latin typeface="+mn-lt"/>
                <a:cs typeface="Arial" panose="020B0604020202020204" pitchFamily="34" charset="0"/>
              </a:rPr>
              <a:t>, исходя из минимальной стоимости такого проезда, </a:t>
            </a:r>
            <a:r>
              <a:rPr lang="ru-RU" altLang="ru-RU" sz="1500" b="1" i="1" dirty="0">
                <a:solidFill>
                  <a:srgbClr val="002060"/>
                </a:solidFill>
                <a:latin typeface="+mn-lt"/>
                <a:cs typeface="Arial" panose="020B0604020202020204" pitchFamily="34" charset="0"/>
              </a:rPr>
              <a:t>но не более фактически произведенных на эти цели расходов</a:t>
            </a:r>
            <a:r>
              <a:rPr lang="ru-RU" altLang="ru-RU" sz="1500" i="1" dirty="0">
                <a:solidFill>
                  <a:srgbClr val="002060"/>
                </a:solidFill>
                <a:latin typeface="+mn-lt"/>
                <a:cs typeface="Arial" panose="020B0604020202020204" pitchFamily="34" charset="0"/>
              </a:rPr>
              <a:t>, </a:t>
            </a:r>
            <a:r>
              <a:rPr lang="ru-RU" altLang="ru-RU" sz="1500" i="1" u="sng" dirty="0">
                <a:solidFill>
                  <a:srgbClr val="002060"/>
                </a:solidFill>
                <a:latin typeface="+mn-lt"/>
                <a:cs typeface="Arial" panose="020B0604020202020204" pitchFamily="34" charset="0"/>
              </a:rPr>
              <a:t>подтвержденных</a:t>
            </a:r>
            <a:r>
              <a:rPr lang="ru-RU" altLang="ru-RU" sz="1500" i="1" dirty="0">
                <a:solidFill>
                  <a:srgbClr val="002060"/>
                </a:solidFill>
                <a:latin typeface="+mn-lt"/>
                <a:cs typeface="Arial" panose="020B0604020202020204" pitchFamily="34" charset="0"/>
              </a:rPr>
              <a:t> представленными работником и (или) неработающими членами его семьи </a:t>
            </a:r>
            <a:r>
              <a:rPr lang="ru-RU" altLang="ru-RU" sz="1500" i="1" u="sng" dirty="0">
                <a:solidFill>
                  <a:srgbClr val="002060"/>
                </a:solidFill>
                <a:latin typeface="+mn-lt"/>
                <a:cs typeface="Arial" panose="020B0604020202020204" pitchFamily="34" charset="0"/>
              </a:rPr>
              <a:t>документами</a:t>
            </a:r>
            <a:r>
              <a:rPr lang="ru-RU" altLang="ru-RU" sz="1500" i="1" dirty="0" smtClean="0">
                <a:solidFill>
                  <a:srgbClr val="002060"/>
                </a:solidFill>
                <a:latin typeface="+mn-lt"/>
                <a:cs typeface="Arial" panose="020B0604020202020204" pitchFamily="34" charset="0"/>
              </a:rPr>
              <a:t>.(абзац шестой п. 10)</a:t>
            </a:r>
            <a:endParaRPr lang="ru-RU" altLang="ru-RU" sz="1500" i="1" dirty="0">
              <a:solidFill>
                <a:srgbClr val="002060"/>
              </a:solidFill>
              <a:latin typeface="+mn-lt"/>
              <a:cs typeface="Arial" panose="020B0604020202020204" pitchFamily="34" charset="0"/>
            </a:endParaRPr>
          </a:p>
          <a:p>
            <a:pPr algn="just">
              <a:spcBef>
                <a:spcPts val="0"/>
              </a:spcBef>
              <a:spcAft>
                <a:spcPts val="1200"/>
              </a:spcAft>
              <a:buNone/>
            </a:pPr>
            <a:r>
              <a:rPr lang="ru-RU" altLang="ru-RU" sz="1400" i="1" u="sng" dirty="0" smtClean="0">
                <a:solidFill>
                  <a:srgbClr val="002060"/>
                </a:solidFill>
                <a:latin typeface="+mn-lt"/>
                <a:cs typeface="Arial" panose="020B0604020202020204" pitchFamily="34" charset="0"/>
              </a:rPr>
              <a:t>Положения </a:t>
            </a:r>
            <a:r>
              <a:rPr lang="ru-RU" altLang="ru-RU" sz="1400" i="1" u="sng" dirty="0">
                <a:solidFill>
                  <a:srgbClr val="002060"/>
                </a:solidFill>
                <a:latin typeface="+mn-lt"/>
                <a:cs typeface="Arial" panose="020B0604020202020204" pitchFamily="34" charset="0"/>
              </a:rPr>
              <a:t>настоящего пункта не применяются </a:t>
            </a:r>
            <a:r>
              <a:rPr lang="ru-RU" altLang="ru-RU" sz="1400" i="1" dirty="0">
                <a:solidFill>
                  <a:srgbClr val="002060"/>
                </a:solidFill>
                <a:latin typeface="+mn-lt"/>
                <a:cs typeface="Arial" panose="020B0604020202020204" pitchFamily="34" charset="0"/>
              </a:rPr>
              <a:t>в случае использования работником и (или) неработающими членами его семьи для целей </a:t>
            </a:r>
            <a:r>
              <a:rPr lang="ru-RU" altLang="ru-RU" sz="1400" i="1" u="sng" dirty="0">
                <a:solidFill>
                  <a:srgbClr val="002060"/>
                </a:solidFill>
                <a:latin typeface="+mn-lt"/>
                <a:cs typeface="Arial" panose="020B0604020202020204" pitchFamily="34" charset="0"/>
              </a:rPr>
              <a:t>проезда</a:t>
            </a:r>
            <a:r>
              <a:rPr lang="ru-RU" altLang="ru-RU" sz="1400" i="1" dirty="0">
                <a:solidFill>
                  <a:srgbClr val="002060"/>
                </a:solidFill>
                <a:latin typeface="+mn-lt"/>
                <a:cs typeface="Arial" panose="020B0604020202020204" pitchFamily="34" charset="0"/>
              </a:rPr>
              <a:t> к месту использования отпуска и (или) обратно </a:t>
            </a:r>
            <a:r>
              <a:rPr lang="ru-RU" altLang="ru-RU" sz="1400" i="1" u="sng" dirty="0">
                <a:solidFill>
                  <a:srgbClr val="002060"/>
                </a:solidFill>
                <a:latin typeface="+mn-lt"/>
                <a:cs typeface="Arial" panose="020B0604020202020204" pitchFamily="34" charset="0"/>
              </a:rPr>
              <a:t>личного транспорта</a:t>
            </a:r>
            <a:r>
              <a:rPr lang="ru-RU" altLang="ru-RU" sz="1400" i="1" dirty="0" smtClean="0">
                <a:solidFill>
                  <a:srgbClr val="002060"/>
                </a:solidFill>
                <a:latin typeface="+mn-lt"/>
                <a:cs typeface="Arial" panose="020B0604020202020204" pitchFamily="34" charset="0"/>
              </a:rPr>
              <a:t>. (абзац восьмой п. 10)</a:t>
            </a:r>
            <a:endParaRPr lang="ru-RU" altLang="ru-RU" sz="1400" i="1" dirty="0">
              <a:solidFill>
                <a:srgbClr val="002060"/>
              </a:solidFill>
              <a:latin typeface="+mn-lt"/>
              <a:cs typeface="Arial" panose="020B0604020202020204" pitchFamily="34" charset="0"/>
            </a:endParaRPr>
          </a:p>
        </p:txBody>
      </p:sp>
    </p:spTree>
    <p:extLst>
      <p:ext uri="{BB962C8B-B14F-4D97-AF65-F5344CB8AC3E}">
        <p14:creationId xmlns:p14="http://schemas.microsoft.com/office/powerpoint/2010/main" val="22474361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Вопросы и Ответы</a:t>
            </a:r>
            <a:endParaRPr sz="1800" dirty="0">
              <a:solidFill>
                <a:srgbClr val="009242"/>
              </a:solidFill>
              <a:latin typeface="Arial" pitchFamily="34" charset="0"/>
              <a:cs typeface="Arial" pitchFamily="34" charset="0"/>
            </a:endParaRPr>
          </a:p>
        </p:txBody>
      </p:sp>
      <p:sp>
        <p:nvSpPr>
          <p:cNvPr id="5" name="TextBox 4"/>
          <p:cNvSpPr txBox="1">
            <a:spLocks noChangeArrowheads="1"/>
          </p:cNvSpPr>
          <p:nvPr/>
        </p:nvSpPr>
        <p:spPr bwMode="auto">
          <a:xfrm>
            <a:off x="323790" y="620688"/>
            <a:ext cx="8424981"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just">
              <a:spcBef>
                <a:spcPts val="0"/>
              </a:spcBef>
              <a:spcAft>
                <a:spcPts val="0"/>
              </a:spcAft>
              <a:buNone/>
            </a:pPr>
            <a:r>
              <a:rPr lang="ru-RU" altLang="ru-RU" sz="1800" b="1" dirty="0" smtClean="0">
                <a:solidFill>
                  <a:srgbClr val="7030A0"/>
                </a:solidFill>
                <a:latin typeface="+mn-lt"/>
                <a:cs typeface="Arial" panose="020B0604020202020204" pitchFamily="34" charset="0"/>
              </a:rPr>
              <a:t>Вопрос.  </a:t>
            </a:r>
            <a:r>
              <a:rPr lang="ru-RU" altLang="ru-RU" sz="1800" dirty="0" smtClean="0">
                <a:solidFill>
                  <a:srgbClr val="002060"/>
                </a:solidFill>
                <a:latin typeface="+mn-lt"/>
                <a:cs typeface="Arial" panose="020B0604020202020204" pitchFamily="34" charset="0"/>
              </a:rPr>
              <a:t>Согласно </a:t>
            </a:r>
            <a:r>
              <a:rPr lang="ru-RU" altLang="ru-RU" sz="1800" dirty="0">
                <a:solidFill>
                  <a:srgbClr val="002060"/>
                </a:solidFill>
                <a:latin typeface="+mn-lt"/>
                <a:cs typeface="Arial" panose="020B0604020202020204" pitchFamily="34" charset="0"/>
              </a:rPr>
              <a:t>п.9 Постановления № 16-п от 16.02.2009г., при включении стоимости проезда в стоимость приобретенного туристического продукта, компенсация расходов производится на основании справки соответствующей туристической организации о стоимости проезда. Просим уточнить форму этой справки при проезде работника за пределы Российской Федерации? Какая организация должна выдать данную справку? </a:t>
            </a:r>
            <a:endParaRPr lang="ru-RU" altLang="ru-RU" sz="1800" dirty="0" smtClean="0">
              <a:solidFill>
                <a:srgbClr val="002060"/>
              </a:solidFill>
              <a:latin typeface="+mn-lt"/>
              <a:cs typeface="Arial" panose="020B0604020202020204" pitchFamily="34" charset="0"/>
            </a:endParaRPr>
          </a:p>
          <a:p>
            <a:pPr algn="just">
              <a:spcBef>
                <a:spcPts val="0"/>
              </a:spcBef>
              <a:spcAft>
                <a:spcPts val="0"/>
              </a:spcAft>
              <a:buNone/>
            </a:pPr>
            <a:r>
              <a:rPr lang="ru-RU" altLang="ru-RU" sz="1800" u="sng" dirty="0" smtClean="0">
                <a:solidFill>
                  <a:srgbClr val="002060"/>
                </a:solidFill>
                <a:latin typeface="+mn-lt"/>
                <a:cs typeface="Arial" panose="020B0604020202020204" pitchFamily="34" charset="0"/>
              </a:rPr>
              <a:t>Пример</a:t>
            </a:r>
            <a:r>
              <a:rPr lang="ru-RU" altLang="ru-RU" sz="1800" dirty="0">
                <a:solidFill>
                  <a:srgbClr val="002060"/>
                </a:solidFill>
                <a:latin typeface="+mn-lt"/>
                <a:cs typeface="Arial" panose="020B0604020202020204" pitchFamily="34" charset="0"/>
              </a:rPr>
              <a:t>: работник приобрел туристический продукт в туристическом агентстве «Красный город» по маршруту Москва – Анталья. При предоставлении авансового отчета предъявлена справка от туристического агентства о стоимости перелета Москва – Анталья и справка о стоимости перелета Москва – Сочи, выданная агентством </a:t>
            </a:r>
            <a:r>
              <a:rPr lang="ru-RU" altLang="ru-RU" sz="1800" dirty="0" err="1">
                <a:solidFill>
                  <a:srgbClr val="002060"/>
                </a:solidFill>
                <a:latin typeface="+mn-lt"/>
                <a:cs typeface="Arial" panose="020B0604020202020204" pitchFamily="34" charset="0"/>
              </a:rPr>
              <a:t>Нордавиа</a:t>
            </a:r>
            <a:r>
              <a:rPr lang="ru-RU" altLang="ru-RU" sz="1800" dirty="0">
                <a:solidFill>
                  <a:srgbClr val="002060"/>
                </a:solidFill>
                <a:latin typeface="+mn-lt"/>
                <a:cs typeface="Arial" panose="020B0604020202020204" pitchFamily="34" charset="0"/>
              </a:rPr>
              <a:t> по состоянию на дату перелета</a:t>
            </a:r>
            <a:r>
              <a:rPr lang="ru-RU" altLang="ru-RU" sz="1800" dirty="0" smtClean="0">
                <a:solidFill>
                  <a:srgbClr val="002060"/>
                </a:solidFill>
                <a:latin typeface="+mn-lt"/>
                <a:cs typeface="Arial" panose="020B0604020202020204" pitchFamily="34" charset="0"/>
              </a:rPr>
              <a:t>.</a:t>
            </a:r>
          </a:p>
          <a:p>
            <a:pPr algn="just">
              <a:spcBef>
                <a:spcPts val="0"/>
              </a:spcBef>
              <a:spcAft>
                <a:spcPts val="0"/>
              </a:spcAft>
              <a:buNone/>
            </a:pPr>
            <a:r>
              <a:rPr lang="ru-RU" altLang="ru-RU" sz="1800" dirty="0" smtClean="0">
                <a:solidFill>
                  <a:srgbClr val="002060"/>
                </a:solidFill>
                <a:latin typeface="+mn-lt"/>
                <a:cs typeface="Arial" panose="020B0604020202020204" pitchFamily="34" charset="0"/>
              </a:rPr>
              <a:t>Подлежит </a:t>
            </a:r>
            <a:r>
              <a:rPr lang="ru-RU" altLang="ru-RU" sz="1800" dirty="0">
                <a:solidFill>
                  <a:srgbClr val="002060"/>
                </a:solidFill>
                <a:latin typeface="+mn-lt"/>
                <a:cs typeface="Arial" panose="020B0604020202020204" pitchFamily="34" charset="0"/>
              </a:rPr>
              <a:t>ли </a:t>
            </a:r>
            <a:r>
              <a:rPr lang="ru-RU" altLang="ru-RU" sz="1800" dirty="0" smtClean="0">
                <a:solidFill>
                  <a:srgbClr val="002060"/>
                </a:solidFill>
                <a:latin typeface="+mn-lt"/>
                <a:cs typeface="Arial" panose="020B0604020202020204" pitchFamily="34" charset="0"/>
              </a:rPr>
              <a:t>приему </a:t>
            </a:r>
            <a:r>
              <a:rPr lang="ru-RU" altLang="ru-RU" sz="1800" dirty="0">
                <a:solidFill>
                  <a:srgbClr val="002060"/>
                </a:solidFill>
                <a:latin typeface="+mn-lt"/>
                <a:cs typeface="Arial" panose="020B0604020202020204" pitchFamily="34" charset="0"/>
              </a:rPr>
              <a:t>к учету данная справка? </a:t>
            </a:r>
            <a:endParaRPr lang="ru-RU" altLang="ru-RU" sz="1800" dirty="0" smtClean="0">
              <a:solidFill>
                <a:srgbClr val="002060"/>
              </a:solidFill>
              <a:latin typeface="+mn-lt"/>
              <a:cs typeface="Arial" panose="020B0604020202020204" pitchFamily="34" charset="0"/>
            </a:endParaRPr>
          </a:p>
          <a:p>
            <a:pPr algn="just">
              <a:spcBef>
                <a:spcPts val="0"/>
              </a:spcBef>
              <a:spcAft>
                <a:spcPts val="0"/>
              </a:spcAft>
              <a:buNone/>
            </a:pPr>
            <a:r>
              <a:rPr lang="ru-RU" altLang="ru-RU" sz="1800" dirty="0" smtClean="0">
                <a:solidFill>
                  <a:srgbClr val="002060"/>
                </a:solidFill>
                <a:latin typeface="+mn-lt"/>
                <a:cs typeface="Arial" panose="020B0604020202020204" pitchFamily="34" charset="0"/>
              </a:rPr>
              <a:t>Если </a:t>
            </a:r>
            <a:r>
              <a:rPr lang="ru-RU" altLang="ru-RU" sz="1800" dirty="0">
                <a:solidFill>
                  <a:srgbClr val="002060"/>
                </a:solidFill>
                <a:latin typeface="+mn-lt"/>
                <a:cs typeface="Arial" panose="020B0604020202020204" pitchFamily="34" charset="0"/>
              </a:rPr>
              <a:t>нет, то какую справку необходимо затребовать у подотчетного лица</a:t>
            </a:r>
            <a:r>
              <a:rPr lang="ru-RU" altLang="ru-RU" sz="1800" dirty="0" smtClean="0">
                <a:solidFill>
                  <a:srgbClr val="002060"/>
                </a:solidFill>
                <a:latin typeface="+mn-lt"/>
                <a:cs typeface="Arial" panose="020B0604020202020204" pitchFamily="34" charset="0"/>
              </a:rPr>
              <a:t>?</a:t>
            </a:r>
          </a:p>
          <a:p>
            <a:pPr algn="just">
              <a:spcBef>
                <a:spcPts val="0"/>
              </a:spcBef>
              <a:spcAft>
                <a:spcPts val="0"/>
              </a:spcAft>
              <a:buNone/>
            </a:pPr>
            <a:endParaRPr lang="ru-RU" altLang="ru-RU" sz="1800" dirty="0" smtClean="0">
              <a:solidFill>
                <a:srgbClr val="002060"/>
              </a:solidFill>
              <a:latin typeface="+mn-lt"/>
              <a:cs typeface="Arial" panose="020B0604020202020204" pitchFamily="34" charset="0"/>
            </a:endParaRPr>
          </a:p>
          <a:p>
            <a:pPr algn="just">
              <a:spcBef>
                <a:spcPts val="0"/>
              </a:spcBef>
              <a:spcAft>
                <a:spcPts val="0"/>
              </a:spcAft>
              <a:buNone/>
            </a:pPr>
            <a:r>
              <a:rPr lang="ru-RU" altLang="ru-RU" sz="1800" b="1" dirty="0">
                <a:solidFill>
                  <a:srgbClr val="002060"/>
                </a:solidFill>
                <a:latin typeface="+mn-lt"/>
                <a:cs typeface="Arial" panose="020B0604020202020204" pitchFamily="34" charset="0"/>
              </a:rPr>
              <a:t>Вопрос 4.</a:t>
            </a:r>
            <a:r>
              <a:rPr lang="ru-RU" altLang="ru-RU" sz="1800" dirty="0">
                <a:solidFill>
                  <a:srgbClr val="002060"/>
                </a:solidFill>
                <a:latin typeface="+mn-lt"/>
                <a:cs typeface="Arial" panose="020B0604020202020204" pitchFamily="34" charset="0"/>
              </a:rPr>
              <a:t> Можно ли в турагентстве при оформлении путевки сразу взять справку о стоимости перелета до границы</a:t>
            </a:r>
            <a:r>
              <a:rPr lang="ru-RU" altLang="ru-RU" sz="1800" dirty="0" smtClean="0">
                <a:solidFill>
                  <a:srgbClr val="002060"/>
                </a:solidFill>
                <a:latin typeface="+mn-lt"/>
                <a:cs typeface="Arial" panose="020B0604020202020204" pitchFamily="34" charset="0"/>
              </a:rPr>
              <a:t>?</a:t>
            </a:r>
          </a:p>
        </p:txBody>
      </p:sp>
    </p:spTree>
    <p:extLst>
      <p:ext uri="{BB962C8B-B14F-4D97-AF65-F5344CB8AC3E}">
        <p14:creationId xmlns:p14="http://schemas.microsoft.com/office/powerpoint/2010/main" val="12297440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Вопросы и Ответы</a:t>
            </a:r>
            <a:endParaRPr sz="1800" dirty="0">
              <a:solidFill>
                <a:srgbClr val="009242"/>
              </a:solidFill>
              <a:latin typeface="Arial" pitchFamily="34" charset="0"/>
              <a:cs typeface="Arial" pitchFamily="34" charset="0"/>
            </a:endParaRPr>
          </a:p>
        </p:txBody>
      </p:sp>
      <p:sp>
        <p:nvSpPr>
          <p:cNvPr id="5" name="TextBox 4"/>
          <p:cNvSpPr txBox="1">
            <a:spLocks noChangeArrowheads="1"/>
          </p:cNvSpPr>
          <p:nvPr/>
        </p:nvSpPr>
        <p:spPr bwMode="auto">
          <a:xfrm>
            <a:off x="323790" y="620688"/>
            <a:ext cx="8424981" cy="578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ctr">
              <a:spcBef>
                <a:spcPts val="0"/>
              </a:spcBef>
              <a:spcAft>
                <a:spcPts val="600"/>
              </a:spcAft>
              <a:buNone/>
            </a:pPr>
            <a:r>
              <a:rPr lang="ru-RU" altLang="ru-RU" sz="1800" b="1" i="1" dirty="0" smtClean="0">
                <a:solidFill>
                  <a:srgbClr val="7030A0"/>
                </a:solidFill>
                <a:latin typeface="+mn-lt"/>
                <a:cs typeface="Arial" panose="020B0604020202020204" pitchFamily="34" charset="0"/>
              </a:rPr>
              <a:t>Из пункта 8 Положения 16-п:</a:t>
            </a:r>
          </a:p>
          <a:p>
            <a:pPr algn="ctr">
              <a:spcBef>
                <a:spcPts val="0"/>
              </a:spcBef>
              <a:spcAft>
                <a:spcPts val="0"/>
              </a:spcAft>
              <a:buNone/>
            </a:pPr>
            <a:r>
              <a:rPr lang="ru-RU" altLang="ru-RU" sz="1600" b="1" i="1" dirty="0" smtClean="0">
                <a:solidFill>
                  <a:srgbClr val="E62C00"/>
                </a:solidFill>
                <a:latin typeface="+mn-lt"/>
                <a:cs typeface="Arial" panose="020B0604020202020204" pitchFamily="34" charset="0"/>
              </a:rPr>
              <a:t>Транспортной организацией </a:t>
            </a:r>
            <a:r>
              <a:rPr lang="ru-RU" altLang="ru-RU" sz="1600" i="1" dirty="0" smtClean="0">
                <a:solidFill>
                  <a:srgbClr val="002060"/>
                </a:solidFill>
                <a:latin typeface="+mn-lt"/>
                <a:cs typeface="Arial" panose="020B0604020202020204" pitchFamily="34" charset="0"/>
              </a:rPr>
              <a:t>признается транспортная организация, </a:t>
            </a:r>
            <a:r>
              <a:rPr lang="ru-RU" altLang="ru-RU" sz="1600" b="1" i="1" u="sng" dirty="0" smtClean="0">
                <a:solidFill>
                  <a:srgbClr val="002060"/>
                </a:solidFill>
                <a:latin typeface="+mn-lt"/>
                <a:cs typeface="Arial" panose="020B0604020202020204" pitchFamily="34" charset="0"/>
              </a:rPr>
              <a:t>осуществляющая</a:t>
            </a:r>
          </a:p>
          <a:p>
            <a:pPr algn="ctr">
              <a:spcBef>
                <a:spcPts val="0"/>
              </a:spcBef>
              <a:spcAft>
                <a:spcPts val="600"/>
              </a:spcAft>
              <a:buNone/>
            </a:pPr>
            <a:r>
              <a:rPr lang="ru-RU" altLang="ru-RU" sz="1600" b="1" i="1" u="sng" dirty="0" smtClean="0">
                <a:solidFill>
                  <a:srgbClr val="002060"/>
                </a:solidFill>
                <a:latin typeface="+mn-lt"/>
                <a:cs typeface="Arial" panose="020B0604020202020204" pitchFamily="34" charset="0"/>
              </a:rPr>
              <a:t>перевозку</a:t>
            </a:r>
            <a:r>
              <a:rPr lang="ru-RU" altLang="ru-RU" sz="1600" i="1" dirty="0" smtClean="0">
                <a:solidFill>
                  <a:srgbClr val="002060"/>
                </a:solidFill>
                <a:latin typeface="+mn-lt"/>
                <a:cs typeface="Arial" panose="020B0604020202020204" pitchFamily="34" charset="0"/>
              </a:rPr>
              <a:t> работника и (или) неработающих членов семьи, </a:t>
            </a:r>
            <a:r>
              <a:rPr lang="ru-RU" altLang="ru-RU" sz="1600" i="1" u="sng" dirty="0">
                <a:solidFill>
                  <a:srgbClr val="002060"/>
                </a:solidFill>
                <a:latin typeface="+mn-lt"/>
                <a:cs typeface="Arial" panose="020B0604020202020204" pitchFamily="34" charset="0"/>
              </a:rPr>
              <a:t>или</a:t>
            </a:r>
            <a:r>
              <a:rPr lang="ru-RU" altLang="ru-RU" sz="1600" i="1" dirty="0">
                <a:solidFill>
                  <a:srgbClr val="002060"/>
                </a:solidFill>
                <a:latin typeface="+mn-lt"/>
                <a:cs typeface="Arial" panose="020B0604020202020204" pitchFamily="34" charset="0"/>
              </a:rPr>
              <a:t> </a:t>
            </a:r>
            <a:r>
              <a:rPr lang="ru-RU" altLang="ru-RU" sz="1600" b="1" i="1" dirty="0">
                <a:solidFill>
                  <a:srgbClr val="002060"/>
                </a:solidFill>
                <a:latin typeface="+mn-lt"/>
                <a:cs typeface="Arial" panose="020B0604020202020204" pitchFamily="34" charset="0"/>
              </a:rPr>
              <a:t>ее уполномоченным агентом</a:t>
            </a:r>
            <a:r>
              <a:rPr lang="ru-RU" altLang="ru-RU" sz="1600" i="1" dirty="0">
                <a:solidFill>
                  <a:srgbClr val="002060"/>
                </a:solidFill>
                <a:latin typeface="+mn-lt"/>
                <a:cs typeface="Arial" panose="020B0604020202020204" pitchFamily="34" charset="0"/>
              </a:rPr>
              <a:t>, </a:t>
            </a:r>
            <a:r>
              <a:rPr lang="ru-RU" altLang="ru-RU" sz="1600" i="1" u="sng" dirty="0">
                <a:solidFill>
                  <a:srgbClr val="002060"/>
                </a:solidFill>
                <a:latin typeface="+mn-lt"/>
                <a:cs typeface="Arial" panose="020B0604020202020204" pitchFamily="34" charset="0"/>
              </a:rPr>
              <a:t>либо</a:t>
            </a:r>
            <a:r>
              <a:rPr lang="ru-RU" altLang="ru-RU" sz="1600" i="1" dirty="0">
                <a:solidFill>
                  <a:srgbClr val="002060"/>
                </a:solidFill>
                <a:latin typeface="+mn-lt"/>
                <a:cs typeface="Arial" panose="020B0604020202020204" pitchFamily="34" charset="0"/>
              </a:rPr>
              <a:t> </a:t>
            </a:r>
            <a:r>
              <a:rPr lang="ru-RU" altLang="ru-RU" sz="1600" b="1" i="1" dirty="0">
                <a:solidFill>
                  <a:srgbClr val="002060"/>
                </a:solidFill>
                <a:latin typeface="+mn-lt"/>
                <a:cs typeface="Arial" panose="020B0604020202020204" pitchFamily="34" charset="0"/>
              </a:rPr>
              <a:t>агентством, осуществляющим продажу билетов </a:t>
            </a:r>
            <a:r>
              <a:rPr lang="ru-RU" altLang="ru-RU" sz="1600" i="1" dirty="0">
                <a:solidFill>
                  <a:srgbClr val="002060"/>
                </a:solidFill>
                <a:latin typeface="+mn-lt"/>
                <a:cs typeface="Arial" panose="020B0604020202020204" pitchFamily="34" charset="0"/>
              </a:rPr>
              <a:t>(</a:t>
            </a:r>
            <a:r>
              <a:rPr lang="ru-RU" altLang="ru-RU" sz="1600" i="1" u="sng" dirty="0">
                <a:solidFill>
                  <a:srgbClr val="002060"/>
                </a:solidFill>
                <a:latin typeface="+mn-lt"/>
                <a:cs typeface="Arial" panose="020B0604020202020204" pitchFamily="34" charset="0"/>
              </a:rPr>
              <a:t>далее - транспортная организация</a:t>
            </a:r>
            <a:r>
              <a:rPr lang="ru-RU" altLang="ru-RU" sz="1600" i="1" dirty="0">
                <a:solidFill>
                  <a:srgbClr val="002060"/>
                </a:solidFill>
                <a:latin typeface="+mn-lt"/>
                <a:cs typeface="Arial" panose="020B0604020202020204" pitchFamily="34" charset="0"/>
              </a:rPr>
              <a:t>), на дату приобретения проездного документа.</a:t>
            </a:r>
          </a:p>
          <a:p>
            <a:pPr algn="ctr">
              <a:spcBef>
                <a:spcPts val="0"/>
              </a:spcBef>
              <a:spcAft>
                <a:spcPts val="1200"/>
              </a:spcAft>
              <a:buNone/>
            </a:pPr>
            <a:r>
              <a:rPr lang="ru-RU" altLang="ru-RU" sz="1800" b="1" i="1" dirty="0" smtClean="0">
                <a:solidFill>
                  <a:srgbClr val="7030A0"/>
                </a:solidFill>
                <a:latin typeface="+mn-lt"/>
                <a:cs typeface="Arial" panose="020B0604020202020204" pitchFamily="34" charset="0"/>
              </a:rPr>
              <a:t>Пункт 9 Положения 16-п:</a:t>
            </a:r>
          </a:p>
          <a:p>
            <a:pPr algn="just">
              <a:spcBef>
                <a:spcPts val="0"/>
              </a:spcBef>
              <a:spcAft>
                <a:spcPts val="1200"/>
              </a:spcAft>
              <a:buNone/>
            </a:pPr>
            <a:r>
              <a:rPr lang="ru-RU" altLang="ru-RU" sz="1500" i="1" dirty="0">
                <a:solidFill>
                  <a:srgbClr val="002060"/>
                </a:solidFill>
                <a:latin typeface="+mn-lt"/>
                <a:cs typeface="Arial" panose="020B0604020202020204" pitchFamily="34" charset="0"/>
              </a:rPr>
              <a:t>В случае если </a:t>
            </a:r>
            <a:r>
              <a:rPr lang="ru-RU" altLang="ru-RU" sz="1500" b="1" i="1" dirty="0">
                <a:solidFill>
                  <a:srgbClr val="002060"/>
                </a:solidFill>
                <a:latin typeface="+mn-lt"/>
                <a:cs typeface="Arial" panose="020B0604020202020204" pitchFamily="34" charset="0"/>
              </a:rPr>
              <a:t>стоимость проезда </a:t>
            </a:r>
            <a:r>
              <a:rPr lang="ru-RU" altLang="ru-RU" sz="1500" i="1" dirty="0">
                <a:solidFill>
                  <a:srgbClr val="002060"/>
                </a:solidFill>
                <a:latin typeface="+mn-lt"/>
                <a:cs typeface="Arial" panose="020B0604020202020204" pitchFamily="34" charset="0"/>
              </a:rPr>
              <a:t>работника и (или) неработающих членов его семьи к месту использования отпуска и обратно </a:t>
            </a:r>
            <a:r>
              <a:rPr lang="ru-RU" altLang="ru-RU" sz="1500" b="1" i="1" dirty="0">
                <a:solidFill>
                  <a:srgbClr val="002060"/>
                </a:solidFill>
                <a:latin typeface="+mn-lt"/>
                <a:cs typeface="Arial" panose="020B0604020202020204" pitchFamily="34" charset="0"/>
              </a:rPr>
              <a:t>включена в стоимость приобретенного туристского продукта</a:t>
            </a:r>
            <a:r>
              <a:rPr lang="ru-RU" altLang="ru-RU" sz="1500" i="1" dirty="0">
                <a:solidFill>
                  <a:srgbClr val="002060"/>
                </a:solidFill>
                <a:latin typeface="+mn-lt"/>
                <a:cs typeface="Arial" panose="020B0604020202020204" pitchFamily="34" charset="0"/>
              </a:rPr>
              <a:t>, </a:t>
            </a:r>
            <a:r>
              <a:rPr lang="ru-RU" altLang="ru-RU" sz="1500" i="1" u="sng" dirty="0">
                <a:solidFill>
                  <a:srgbClr val="002060"/>
                </a:solidFill>
                <a:latin typeface="+mn-lt"/>
                <a:cs typeface="Arial" panose="020B0604020202020204" pitchFamily="34" charset="0"/>
              </a:rPr>
              <a:t>компенсация расходов производится на </a:t>
            </a:r>
            <a:r>
              <a:rPr lang="ru-RU" altLang="ru-RU" sz="1500" i="1" u="sng" dirty="0" smtClean="0">
                <a:solidFill>
                  <a:srgbClr val="002060"/>
                </a:solidFill>
                <a:latin typeface="+mn-lt"/>
                <a:cs typeface="Arial" panose="020B0604020202020204" pitchFamily="34" charset="0"/>
              </a:rPr>
              <a:t>основании</a:t>
            </a:r>
          </a:p>
          <a:p>
            <a:pPr marL="285750" indent="-285750" algn="just">
              <a:spcBef>
                <a:spcPts val="0"/>
              </a:spcBef>
              <a:spcAft>
                <a:spcPts val="1200"/>
              </a:spcAft>
            </a:pPr>
            <a:r>
              <a:rPr lang="ru-RU" altLang="ru-RU" sz="1500" i="1" u="sng" dirty="0" smtClean="0">
                <a:solidFill>
                  <a:srgbClr val="002060"/>
                </a:solidFill>
                <a:latin typeface="+mn-lt"/>
                <a:cs typeface="Arial" panose="020B0604020202020204" pitchFamily="34" charset="0"/>
              </a:rPr>
              <a:t>справки </a:t>
            </a:r>
            <a:r>
              <a:rPr lang="ru-RU" altLang="ru-RU" sz="1500" i="1" u="sng" dirty="0">
                <a:solidFill>
                  <a:srgbClr val="002060"/>
                </a:solidFill>
                <a:latin typeface="+mn-lt"/>
                <a:cs typeface="Arial" panose="020B0604020202020204" pitchFamily="34" charset="0"/>
              </a:rPr>
              <a:t>соответствующей </a:t>
            </a:r>
            <a:r>
              <a:rPr lang="ru-RU" altLang="ru-RU" sz="1500" b="1" i="1" u="sng" dirty="0">
                <a:solidFill>
                  <a:srgbClr val="002060"/>
                </a:solidFill>
                <a:latin typeface="+mn-lt"/>
                <a:cs typeface="Arial" panose="020B0604020202020204" pitchFamily="34" charset="0"/>
              </a:rPr>
              <a:t>туристической (транспортной) организации </a:t>
            </a:r>
            <a:r>
              <a:rPr lang="ru-RU" altLang="ru-RU" sz="1500" i="1" u="sng" dirty="0">
                <a:solidFill>
                  <a:srgbClr val="002060"/>
                </a:solidFill>
                <a:latin typeface="+mn-lt"/>
                <a:cs typeface="Arial" panose="020B0604020202020204" pitchFamily="34" charset="0"/>
              </a:rPr>
              <a:t>о стоимости проезда, включенной в стоимость туристской путевки</a:t>
            </a:r>
            <a:r>
              <a:rPr lang="ru-RU" altLang="ru-RU" sz="1500" i="1" dirty="0" smtClean="0">
                <a:solidFill>
                  <a:srgbClr val="002060"/>
                </a:solidFill>
                <a:latin typeface="+mn-lt"/>
                <a:cs typeface="Arial" panose="020B0604020202020204" pitchFamily="34" charset="0"/>
              </a:rPr>
              <a:t>,</a:t>
            </a:r>
          </a:p>
          <a:p>
            <a:pPr marL="285750" indent="-285750" algn="just">
              <a:spcBef>
                <a:spcPts val="0"/>
              </a:spcBef>
              <a:spcAft>
                <a:spcPts val="1200"/>
              </a:spcAft>
            </a:pPr>
            <a:r>
              <a:rPr lang="ru-RU" altLang="ru-RU" sz="1500" i="1" dirty="0" smtClean="0">
                <a:solidFill>
                  <a:srgbClr val="002060"/>
                </a:solidFill>
                <a:latin typeface="+mn-lt"/>
                <a:cs typeface="Arial" panose="020B0604020202020204" pitchFamily="34" charset="0"/>
              </a:rPr>
              <a:t>договора </a:t>
            </a:r>
            <a:r>
              <a:rPr lang="ru-RU" altLang="ru-RU" sz="1500" i="1" dirty="0">
                <a:solidFill>
                  <a:srgbClr val="002060"/>
                </a:solidFill>
                <a:latin typeface="+mn-lt"/>
                <a:cs typeface="Arial" panose="020B0604020202020204" pitchFamily="34" charset="0"/>
              </a:rPr>
              <a:t>с туроператором или </a:t>
            </a:r>
            <a:r>
              <a:rPr lang="ru-RU" altLang="ru-RU" sz="1500" i="1" dirty="0" err="1" smtClean="0">
                <a:solidFill>
                  <a:srgbClr val="002060"/>
                </a:solidFill>
                <a:latin typeface="+mn-lt"/>
                <a:cs typeface="Arial" panose="020B0604020202020204" pitchFamily="34" charset="0"/>
              </a:rPr>
              <a:t>турагентом</a:t>
            </a:r>
            <a:endParaRPr lang="ru-RU" altLang="ru-RU" sz="1500" i="1" dirty="0" smtClean="0">
              <a:solidFill>
                <a:srgbClr val="002060"/>
              </a:solidFill>
              <a:latin typeface="+mn-lt"/>
              <a:cs typeface="Arial" panose="020B0604020202020204" pitchFamily="34" charset="0"/>
            </a:endParaRPr>
          </a:p>
          <a:p>
            <a:pPr marL="285750" indent="-285750" algn="just">
              <a:spcBef>
                <a:spcPts val="0"/>
              </a:spcBef>
              <a:spcAft>
                <a:spcPts val="1200"/>
              </a:spcAft>
            </a:pPr>
            <a:r>
              <a:rPr lang="ru-RU" altLang="ru-RU" sz="1500" i="1" dirty="0" smtClean="0">
                <a:solidFill>
                  <a:srgbClr val="002060"/>
                </a:solidFill>
                <a:latin typeface="+mn-lt"/>
                <a:cs typeface="Arial" panose="020B0604020202020204" pitchFamily="34" charset="0"/>
              </a:rPr>
              <a:t>и </a:t>
            </a:r>
            <a:r>
              <a:rPr lang="ru-RU" altLang="ru-RU" sz="1500" i="1" dirty="0">
                <a:solidFill>
                  <a:srgbClr val="002060"/>
                </a:solidFill>
                <a:latin typeface="+mn-lt"/>
                <a:cs typeface="Arial" panose="020B0604020202020204" pitchFamily="34" charset="0"/>
              </a:rPr>
              <a:t>документов, подтверждающих оплату туристского продукта (туристская путевка, оформленная на бланке строгой отчетности, изготовленном типографским способом, или кассовый чек либо их копии, заверенные выдавшей соответствующий документ туристической (транспортной) организацией или бухгалтерией по месту работы работника в случае, если он представил копию документа вместе с ее оригиналом</a:t>
            </a:r>
            <a:r>
              <a:rPr lang="ru-RU" altLang="ru-RU" sz="1500" i="1" dirty="0" smtClean="0">
                <a:solidFill>
                  <a:srgbClr val="002060"/>
                </a:solidFill>
                <a:latin typeface="+mn-lt"/>
                <a:cs typeface="Arial" panose="020B0604020202020204" pitchFamily="34" charset="0"/>
              </a:rPr>
              <a:t>).</a:t>
            </a:r>
          </a:p>
          <a:p>
            <a:pPr algn="just">
              <a:spcBef>
                <a:spcPts val="0"/>
              </a:spcBef>
              <a:spcAft>
                <a:spcPts val="1200"/>
              </a:spcAft>
              <a:buNone/>
            </a:pPr>
            <a:r>
              <a:rPr lang="ru-RU" altLang="ru-RU" sz="1500" i="1" dirty="0" smtClean="0">
                <a:solidFill>
                  <a:srgbClr val="002060"/>
                </a:solidFill>
                <a:latin typeface="+mn-lt"/>
                <a:cs typeface="Arial" panose="020B0604020202020204" pitchFamily="34" charset="0"/>
              </a:rPr>
              <a:t>В </a:t>
            </a:r>
            <a:r>
              <a:rPr lang="ru-RU" altLang="ru-RU" sz="1500" i="1" dirty="0">
                <a:solidFill>
                  <a:srgbClr val="002060"/>
                </a:solidFill>
                <a:latin typeface="+mn-lt"/>
                <a:cs typeface="Arial" panose="020B0604020202020204" pitchFamily="34" charset="0"/>
              </a:rPr>
              <a:t>случаях, предусмотренных абзацем шестым пункта 10 настоящего Положения, работник также предоставляет </a:t>
            </a:r>
            <a:r>
              <a:rPr lang="ru-RU" altLang="ru-RU" sz="1500" b="1" i="1" dirty="0">
                <a:solidFill>
                  <a:srgbClr val="002060"/>
                </a:solidFill>
                <a:latin typeface="+mn-lt"/>
                <a:cs typeface="Arial" panose="020B0604020202020204" pitchFamily="34" charset="0"/>
              </a:rPr>
              <a:t>справку транспортной организации </a:t>
            </a:r>
            <a:r>
              <a:rPr lang="ru-RU" altLang="ru-RU" sz="1500" i="1" dirty="0">
                <a:solidFill>
                  <a:srgbClr val="002060"/>
                </a:solidFill>
                <a:latin typeface="+mn-lt"/>
                <a:cs typeface="Arial" panose="020B0604020202020204" pitchFamily="34" charset="0"/>
              </a:rPr>
              <a:t>о стоимости проезда по прямому (кратчайшему) маршруту</a:t>
            </a:r>
            <a:r>
              <a:rPr lang="ru-RU" altLang="ru-RU" sz="1500" i="1" dirty="0" smtClean="0">
                <a:solidFill>
                  <a:srgbClr val="002060"/>
                </a:solidFill>
                <a:latin typeface="+mn-lt"/>
                <a:cs typeface="Arial" panose="020B0604020202020204" pitchFamily="34" charset="0"/>
              </a:rPr>
              <a:t>.</a:t>
            </a:r>
            <a:endParaRPr lang="ru-RU" altLang="ru-RU" sz="1500" i="1" dirty="0">
              <a:solidFill>
                <a:srgbClr val="002060"/>
              </a:solidFill>
              <a:latin typeface="+mn-lt"/>
              <a:cs typeface="Arial" panose="020B0604020202020204" pitchFamily="34" charset="0"/>
            </a:endParaRPr>
          </a:p>
        </p:txBody>
      </p:sp>
    </p:spTree>
    <p:extLst>
      <p:ext uri="{BB962C8B-B14F-4D97-AF65-F5344CB8AC3E}">
        <p14:creationId xmlns:p14="http://schemas.microsoft.com/office/powerpoint/2010/main" val="21604344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Вопросы и Ответы</a:t>
            </a:r>
            <a:endParaRPr sz="1800" dirty="0">
              <a:solidFill>
                <a:srgbClr val="009242"/>
              </a:solidFill>
              <a:latin typeface="Arial" pitchFamily="34" charset="0"/>
              <a:cs typeface="Arial" pitchFamily="34" charset="0"/>
            </a:endParaRPr>
          </a:p>
        </p:txBody>
      </p:sp>
      <p:sp>
        <p:nvSpPr>
          <p:cNvPr id="5" name="TextBox 4"/>
          <p:cNvSpPr txBox="1">
            <a:spLocks noChangeArrowheads="1"/>
          </p:cNvSpPr>
          <p:nvPr/>
        </p:nvSpPr>
        <p:spPr bwMode="auto">
          <a:xfrm>
            <a:off x="323790" y="620688"/>
            <a:ext cx="8424981" cy="570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ctr">
              <a:spcBef>
                <a:spcPts val="0"/>
              </a:spcBef>
              <a:spcAft>
                <a:spcPts val="600"/>
              </a:spcAft>
              <a:buNone/>
            </a:pPr>
            <a:r>
              <a:rPr lang="ru-RU" altLang="ru-RU" sz="1800" b="1" i="1" dirty="0">
                <a:solidFill>
                  <a:srgbClr val="7030A0"/>
                </a:solidFill>
                <a:latin typeface="+mn-lt"/>
                <a:cs typeface="Arial" panose="020B0604020202020204" pitchFamily="34" charset="0"/>
              </a:rPr>
              <a:t>Комментарии: </a:t>
            </a:r>
          </a:p>
          <a:p>
            <a:pPr algn="just">
              <a:spcBef>
                <a:spcPts val="0"/>
              </a:spcBef>
              <a:spcAft>
                <a:spcPts val="0"/>
              </a:spcAft>
              <a:buNone/>
            </a:pPr>
            <a:r>
              <a:rPr lang="ru-RU" altLang="ru-RU" sz="1800" dirty="0" smtClean="0">
                <a:solidFill>
                  <a:srgbClr val="002060"/>
                </a:solidFill>
                <a:latin typeface="+mn-lt"/>
                <a:cs typeface="Arial" panose="020B0604020202020204" pitchFamily="34" charset="0"/>
              </a:rPr>
              <a:t>1. Положение 16-п не содержит требования о предоставлении работником и(или</a:t>
            </a:r>
            <a:r>
              <a:rPr lang="ru-RU" altLang="ru-RU" sz="1800" dirty="0">
                <a:solidFill>
                  <a:srgbClr val="002060"/>
                </a:solidFill>
                <a:latin typeface="+mn-lt"/>
                <a:cs typeface="Arial" panose="020B0604020202020204" pitchFamily="34" charset="0"/>
              </a:rPr>
              <a:t>) неработающих членов </a:t>
            </a:r>
            <a:r>
              <a:rPr lang="ru-RU" altLang="ru-RU" sz="1800" dirty="0" smtClean="0">
                <a:solidFill>
                  <a:srgbClr val="002060"/>
                </a:solidFill>
                <a:latin typeface="+mn-lt"/>
                <a:cs typeface="Arial" panose="020B0604020202020204" pitchFamily="34" charset="0"/>
              </a:rPr>
              <a:t>его семьи справки о стоимости проезда к месту использования отпуска и обратно, выданной исключительно определенной транспортной организацией.</a:t>
            </a:r>
          </a:p>
          <a:p>
            <a:pPr algn="just">
              <a:spcBef>
                <a:spcPts val="0"/>
              </a:spcBef>
              <a:spcAft>
                <a:spcPts val="0"/>
              </a:spcAft>
              <a:buNone/>
            </a:pPr>
            <a:endParaRPr lang="ru-RU" altLang="ru-RU" sz="1800" dirty="0" smtClean="0">
              <a:solidFill>
                <a:srgbClr val="002060"/>
              </a:solidFill>
              <a:latin typeface="+mn-lt"/>
              <a:cs typeface="Arial" panose="020B0604020202020204" pitchFamily="34" charset="0"/>
            </a:endParaRPr>
          </a:p>
          <a:p>
            <a:pPr algn="just">
              <a:spcBef>
                <a:spcPts val="0"/>
              </a:spcBef>
              <a:spcAft>
                <a:spcPts val="0"/>
              </a:spcAft>
              <a:buNone/>
            </a:pPr>
            <a:r>
              <a:rPr lang="ru-RU" altLang="ru-RU" sz="1800" dirty="0" smtClean="0">
                <a:solidFill>
                  <a:srgbClr val="002060"/>
                </a:solidFill>
                <a:latin typeface="+mn-lt"/>
                <a:cs typeface="Arial" panose="020B0604020202020204" pitchFamily="34" charset="0"/>
              </a:rPr>
              <a:t>2. Учитывая, что справка транспортной организации необходима для определения минимальной стоимости проезда к месту использования отпуска и обратно по прямому (кратчайшему) маршруту. Такая справка может быть получена в любом агентстве, осуществляющем продажу билетов, независимо от того, каким перевозчиком осуществлялся рейс. </a:t>
            </a:r>
          </a:p>
          <a:p>
            <a:pPr algn="just">
              <a:spcBef>
                <a:spcPts val="0"/>
              </a:spcBef>
              <a:spcAft>
                <a:spcPts val="0"/>
              </a:spcAft>
              <a:buNone/>
            </a:pPr>
            <a:endParaRPr lang="ru-RU" altLang="ru-RU" sz="1800" dirty="0">
              <a:solidFill>
                <a:srgbClr val="002060"/>
              </a:solidFill>
              <a:latin typeface="+mn-lt"/>
              <a:cs typeface="Arial" panose="020B0604020202020204" pitchFamily="34" charset="0"/>
            </a:endParaRPr>
          </a:p>
          <a:p>
            <a:pPr algn="just">
              <a:spcBef>
                <a:spcPts val="0"/>
              </a:spcBef>
              <a:spcAft>
                <a:spcPts val="0"/>
              </a:spcAft>
              <a:buNone/>
            </a:pPr>
            <a:r>
              <a:rPr lang="ru-RU" altLang="ru-RU" sz="1800" dirty="0">
                <a:solidFill>
                  <a:srgbClr val="002060"/>
                </a:solidFill>
                <a:latin typeface="+mn-lt"/>
                <a:cs typeface="Arial" panose="020B0604020202020204" pitchFamily="34" charset="0"/>
              </a:rPr>
              <a:t>3</a:t>
            </a:r>
            <a:r>
              <a:rPr lang="ru-RU" altLang="ru-RU" sz="1800" dirty="0" smtClean="0">
                <a:solidFill>
                  <a:srgbClr val="002060"/>
                </a:solidFill>
                <a:latin typeface="+mn-lt"/>
                <a:cs typeface="Arial" panose="020B0604020202020204" pitchFamily="34" charset="0"/>
              </a:rPr>
              <a:t>. При </a:t>
            </a:r>
            <a:r>
              <a:rPr lang="ru-RU" altLang="ru-RU" sz="1800" dirty="0">
                <a:solidFill>
                  <a:srgbClr val="002060"/>
                </a:solidFill>
                <a:latin typeface="+mn-lt"/>
                <a:cs typeface="Arial" panose="020B0604020202020204" pitchFamily="34" charset="0"/>
              </a:rPr>
              <a:t>использовании отпуска за пределами территории Российской </a:t>
            </a:r>
            <a:r>
              <a:rPr lang="ru-RU" altLang="ru-RU" sz="1800" dirty="0" smtClean="0">
                <a:solidFill>
                  <a:srgbClr val="002060"/>
                </a:solidFill>
                <a:latin typeface="+mn-lt"/>
                <a:cs typeface="Arial" panose="020B0604020202020204" pitchFamily="34" charset="0"/>
              </a:rPr>
              <a:t>Федерации с учетом положений п. 9 и абзаца шестого п. 10 представляются 2 справки.</a:t>
            </a:r>
          </a:p>
          <a:p>
            <a:pPr algn="just">
              <a:spcBef>
                <a:spcPts val="0"/>
              </a:spcBef>
              <a:spcAft>
                <a:spcPts val="0"/>
              </a:spcAft>
              <a:buNone/>
            </a:pPr>
            <a:endParaRPr lang="ru-RU" altLang="ru-RU" sz="1800" dirty="0">
              <a:solidFill>
                <a:srgbClr val="002060"/>
              </a:solidFill>
              <a:latin typeface="+mn-lt"/>
              <a:cs typeface="Arial" panose="020B0604020202020204" pitchFamily="34" charset="0"/>
            </a:endParaRPr>
          </a:p>
          <a:p>
            <a:pPr algn="just">
              <a:spcBef>
                <a:spcPts val="0"/>
              </a:spcBef>
              <a:spcAft>
                <a:spcPts val="0"/>
              </a:spcAft>
              <a:buNone/>
            </a:pPr>
            <a:r>
              <a:rPr lang="ru-RU" altLang="ru-RU" sz="1800" dirty="0" smtClean="0">
                <a:solidFill>
                  <a:srgbClr val="002060"/>
                </a:solidFill>
                <a:latin typeface="+mn-lt"/>
                <a:cs typeface="Arial" panose="020B0604020202020204" pitchFamily="34" charset="0"/>
              </a:rPr>
              <a:t>4. </a:t>
            </a:r>
            <a:r>
              <a:rPr lang="ru-RU" altLang="ru-RU" sz="1800" dirty="0">
                <a:solidFill>
                  <a:srgbClr val="002060"/>
                </a:solidFill>
                <a:latin typeface="+mn-lt"/>
                <a:cs typeface="Arial" panose="020B0604020202020204" pitchFamily="34" charset="0"/>
              </a:rPr>
              <a:t>Положение 16-п не содержит указания на конкретную дату, на которую должна быть определена в справке минимальная стоимость проезда работника к месту использования отпуска и (или) обратно. Это </a:t>
            </a:r>
            <a:r>
              <a:rPr lang="ru-RU" altLang="ru-RU" sz="1800" dirty="0" err="1">
                <a:solidFill>
                  <a:srgbClr val="002060"/>
                </a:solidFill>
                <a:latin typeface="+mn-lt"/>
                <a:cs typeface="Arial" panose="020B0604020202020204" pitchFamily="34" charset="0"/>
              </a:rPr>
              <a:t>м.б</a:t>
            </a:r>
            <a:r>
              <a:rPr lang="ru-RU" altLang="ru-RU" sz="1800" dirty="0">
                <a:solidFill>
                  <a:srgbClr val="002060"/>
                </a:solidFill>
                <a:latin typeface="+mn-lt"/>
                <a:cs typeface="Arial" panose="020B0604020202020204" pitchFamily="34" charset="0"/>
              </a:rPr>
              <a:t>. дата приобретения проездных документов, так и дата выезда.</a:t>
            </a:r>
          </a:p>
          <a:p>
            <a:pPr algn="just">
              <a:spcBef>
                <a:spcPts val="0"/>
              </a:spcBef>
              <a:spcAft>
                <a:spcPts val="600"/>
              </a:spcAft>
              <a:buNone/>
            </a:pPr>
            <a:endParaRPr lang="ru-RU" altLang="ru-RU" sz="1800" dirty="0" smtClean="0">
              <a:solidFill>
                <a:srgbClr val="002060"/>
              </a:solidFill>
              <a:latin typeface="+mn-lt"/>
              <a:cs typeface="Arial" panose="020B0604020202020204" pitchFamily="34" charset="0"/>
            </a:endParaRPr>
          </a:p>
        </p:txBody>
      </p:sp>
    </p:spTree>
    <p:extLst>
      <p:ext uri="{BB962C8B-B14F-4D97-AF65-F5344CB8AC3E}">
        <p14:creationId xmlns:p14="http://schemas.microsoft.com/office/powerpoint/2010/main" val="16070778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Вопросы и Ответы</a:t>
            </a:r>
            <a:endParaRPr sz="1800" dirty="0">
              <a:solidFill>
                <a:srgbClr val="009242"/>
              </a:solidFill>
              <a:latin typeface="Arial" pitchFamily="34" charset="0"/>
              <a:cs typeface="Arial" pitchFamily="34" charset="0"/>
            </a:endParaRPr>
          </a:p>
        </p:txBody>
      </p:sp>
      <p:sp>
        <p:nvSpPr>
          <p:cNvPr id="5" name="TextBox 4"/>
          <p:cNvSpPr txBox="1">
            <a:spLocks noChangeArrowheads="1"/>
          </p:cNvSpPr>
          <p:nvPr/>
        </p:nvSpPr>
        <p:spPr bwMode="auto">
          <a:xfrm>
            <a:off x="395491" y="738461"/>
            <a:ext cx="8424981"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just">
              <a:spcBef>
                <a:spcPts val="0"/>
              </a:spcBef>
              <a:spcAft>
                <a:spcPts val="1200"/>
              </a:spcAft>
              <a:buNone/>
            </a:pPr>
            <a:r>
              <a:rPr lang="ru-RU" altLang="ru-RU" sz="2000" b="1" dirty="0" smtClean="0">
                <a:solidFill>
                  <a:srgbClr val="002060"/>
                </a:solidFill>
                <a:latin typeface="+mn-lt"/>
                <a:cs typeface="Arial" panose="020B0604020202020204" pitchFamily="34" charset="0"/>
              </a:rPr>
              <a:t>Вопрос.</a:t>
            </a:r>
            <a:r>
              <a:rPr lang="ru-RU" altLang="ru-RU" sz="2000" dirty="0" smtClean="0">
                <a:solidFill>
                  <a:srgbClr val="002060"/>
                </a:solidFill>
                <a:latin typeface="+mn-lt"/>
                <a:cs typeface="Arial" panose="020B0604020202020204" pitchFamily="34" charset="0"/>
              </a:rPr>
              <a:t> Можно </a:t>
            </a:r>
            <a:r>
              <a:rPr lang="ru-RU" altLang="ru-RU" sz="2000" dirty="0">
                <a:solidFill>
                  <a:srgbClr val="002060"/>
                </a:solidFill>
                <a:latin typeface="+mn-lt"/>
                <a:cs typeface="Arial" panose="020B0604020202020204" pitchFamily="34" charset="0"/>
              </a:rPr>
              <a:t>ли работнику, отправляющемуся в отпуск на личном транспорте, заправить транспортное средство до начала отпуска? (например, если работник уезжает после рабочего дня, может ли он заправить ранее</a:t>
            </a:r>
            <a:r>
              <a:rPr lang="ru-RU" altLang="ru-RU" sz="2000" dirty="0" smtClean="0">
                <a:solidFill>
                  <a:srgbClr val="002060"/>
                </a:solidFill>
                <a:latin typeface="+mn-lt"/>
                <a:cs typeface="Arial" panose="020B0604020202020204" pitchFamily="34" charset="0"/>
              </a:rPr>
              <a:t>)?</a:t>
            </a:r>
          </a:p>
          <a:p>
            <a:pPr algn="just">
              <a:spcBef>
                <a:spcPts val="0"/>
              </a:spcBef>
              <a:spcAft>
                <a:spcPts val="1200"/>
              </a:spcAft>
              <a:buNone/>
            </a:pPr>
            <a:r>
              <a:rPr lang="ru-RU" altLang="ru-RU" sz="2000" b="1" dirty="0" smtClean="0">
                <a:solidFill>
                  <a:srgbClr val="002060"/>
                </a:solidFill>
                <a:latin typeface="+mn-lt"/>
                <a:cs typeface="Arial" panose="020B0604020202020204" pitchFamily="34" charset="0"/>
              </a:rPr>
              <a:t>Вопрос.</a:t>
            </a:r>
            <a:r>
              <a:rPr lang="ru-RU" altLang="ru-RU" sz="2000" dirty="0" smtClean="0">
                <a:solidFill>
                  <a:srgbClr val="002060"/>
                </a:solidFill>
                <a:latin typeface="+mn-lt"/>
                <a:cs typeface="Arial" panose="020B0604020202020204" pitchFamily="34" charset="0"/>
              </a:rPr>
              <a:t> </a:t>
            </a:r>
            <a:r>
              <a:rPr lang="ru-RU" altLang="ru-RU" sz="2000" dirty="0">
                <a:solidFill>
                  <a:srgbClr val="002060"/>
                </a:solidFill>
                <a:latin typeface="+mn-lt"/>
                <a:cs typeface="Arial" panose="020B0604020202020204" pitchFamily="34" charset="0"/>
              </a:rPr>
              <a:t>Оплачивать ли справки о стоимости проезда?</a:t>
            </a:r>
          </a:p>
          <a:p>
            <a:pPr algn="just">
              <a:spcBef>
                <a:spcPts val="0"/>
              </a:spcBef>
              <a:spcAft>
                <a:spcPts val="1200"/>
              </a:spcAft>
              <a:buNone/>
            </a:pPr>
            <a:r>
              <a:rPr lang="ru-RU" altLang="ru-RU" sz="2000" b="1" dirty="0" smtClean="0">
                <a:solidFill>
                  <a:srgbClr val="002060"/>
                </a:solidFill>
                <a:latin typeface="+mn-lt"/>
                <a:cs typeface="Arial" panose="020B0604020202020204" pitchFamily="34" charset="0"/>
              </a:rPr>
              <a:t>Вопрос. </a:t>
            </a:r>
            <a:r>
              <a:rPr lang="ru-RU" altLang="ru-RU" sz="2000" dirty="0">
                <a:solidFill>
                  <a:srgbClr val="002060"/>
                </a:solidFill>
                <a:latin typeface="+mn-lt"/>
                <a:cs typeface="Arial" panose="020B0604020202020204" pitchFamily="34" charset="0"/>
              </a:rPr>
              <a:t>Работник получил аванс на компенсацию расходов на оплату стоимости проезда и провоза багажа к месту использования отпуска и обратно на себя и своего ребенка. Работник вернулся из отпуска, отчитался за свой проезд и написал заявление об уходе за ребенком до достижения им возраста 3-х лет. Ребенок находится на отдыхе и возвращается только в конце лета. Как быть в этом случае.</a:t>
            </a:r>
          </a:p>
          <a:p>
            <a:pPr marL="285750" indent="-285750" algn="just">
              <a:spcBef>
                <a:spcPts val="0"/>
              </a:spcBef>
              <a:spcAft>
                <a:spcPts val="1200"/>
              </a:spcAft>
              <a:buFont typeface="Wingdings" panose="05000000000000000000" pitchFamily="2" charset="2"/>
              <a:buChar char="ü"/>
            </a:pPr>
            <a:endParaRPr lang="ru-RU" altLang="ru-RU" sz="1800" dirty="0" smtClean="0">
              <a:solidFill>
                <a:srgbClr val="7030A0"/>
              </a:solidFill>
              <a:latin typeface="+mn-lt"/>
              <a:cs typeface="Arial" panose="020B0604020202020204" pitchFamily="34" charset="0"/>
            </a:endParaRPr>
          </a:p>
          <a:p>
            <a:pPr marL="285750" indent="-285750" algn="just">
              <a:spcBef>
                <a:spcPts val="0"/>
              </a:spcBef>
              <a:spcAft>
                <a:spcPts val="1200"/>
              </a:spcAft>
              <a:buFont typeface="Wingdings" panose="05000000000000000000" pitchFamily="2" charset="2"/>
              <a:buChar char="ü"/>
            </a:pPr>
            <a:endParaRPr lang="ru-RU" altLang="ru-RU" sz="1800" dirty="0">
              <a:solidFill>
                <a:srgbClr val="7030A0"/>
              </a:solidFill>
              <a:latin typeface="+mn-lt"/>
              <a:cs typeface="Arial" panose="020B0604020202020204" pitchFamily="34" charset="0"/>
            </a:endParaRPr>
          </a:p>
          <a:p>
            <a:pPr marL="285750" indent="-285750" algn="just">
              <a:spcBef>
                <a:spcPts val="0"/>
              </a:spcBef>
              <a:spcAft>
                <a:spcPts val="1200"/>
              </a:spcAft>
              <a:buFont typeface="Wingdings" panose="05000000000000000000" pitchFamily="2" charset="2"/>
              <a:buChar char="ü"/>
            </a:pPr>
            <a:endParaRPr lang="ru-RU" altLang="ru-RU" sz="1800" dirty="0" smtClean="0">
              <a:solidFill>
                <a:srgbClr val="7030A0"/>
              </a:solidFill>
              <a:latin typeface="+mn-lt"/>
              <a:cs typeface="Arial" panose="020B0604020202020204" pitchFamily="34" charset="0"/>
            </a:endParaRPr>
          </a:p>
        </p:txBody>
      </p:sp>
    </p:spTree>
    <p:extLst>
      <p:ext uri="{BB962C8B-B14F-4D97-AF65-F5344CB8AC3E}">
        <p14:creationId xmlns:p14="http://schemas.microsoft.com/office/powerpoint/2010/main" val="18503494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Заголовок 1"/>
          <p:cNvSpPr txBox="1">
            <a:spLocks/>
          </p:cNvSpPr>
          <p:nvPr/>
        </p:nvSpPr>
        <p:spPr bwMode="auto">
          <a:xfrm>
            <a:off x="1117390" y="373306"/>
            <a:ext cx="6984776" cy="463846"/>
          </a:xfrm>
          <a:prstGeom prst="rect">
            <a:avLst/>
          </a:prstGeom>
          <a:noFill/>
          <a:ln w="9525">
            <a:noFill/>
            <a:miter lim="800000"/>
            <a:headEnd/>
            <a:tailEnd/>
          </a:ln>
        </p:spPr>
        <p:txBody>
          <a:bodyPr wrap="square" lIns="90000" tIns="46800" rIns="90000" bIns="46800" anchor="ctr" anchorCtr="1">
            <a:spAutoFit/>
          </a:bodyPr>
          <a:lstStyle/>
          <a:p>
            <a:pPr algn="ctr"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altLang="ru-RU" sz="2400" b="1" kern="0" dirty="0" smtClean="0">
                <a:solidFill>
                  <a:srgbClr val="009242"/>
                </a:solidFill>
                <a:latin typeface="Arial" charset="0"/>
                <a:ea typeface="Arial Unicode MS" pitchFamily="34" charset="-128"/>
                <a:cs typeface="Arial Unicode MS" pitchFamily="34" charset="-128"/>
              </a:rPr>
              <a:t>Законодательство Российской Федерации </a:t>
            </a:r>
            <a:endParaRPr lang="ru-RU" altLang="ru-RU" sz="2400" b="1" kern="0" dirty="0">
              <a:solidFill>
                <a:srgbClr val="009242"/>
              </a:solidFill>
              <a:latin typeface="Arial" charset="0"/>
              <a:ea typeface="Arial Unicode MS" pitchFamily="34" charset="-128"/>
              <a:cs typeface="Arial Unicode MS" pitchFamily="34" charset="-128"/>
            </a:endParaRPr>
          </a:p>
        </p:txBody>
      </p:sp>
      <p:sp>
        <p:nvSpPr>
          <p:cNvPr id="33795" name="Прямоугольник 2"/>
          <p:cNvSpPr>
            <a:spLocks noChangeArrowheads="1"/>
          </p:cNvSpPr>
          <p:nvPr/>
        </p:nvSpPr>
        <p:spPr bwMode="auto">
          <a:xfrm>
            <a:off x="323528" y="908720"/>
            <a:ext cx="8572500" cy="581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marL="285750" indent="-285750" algn="just" eaLnBrk="1" hangingPunct="1">
              <a:spcBef>
                <a:spcPts val="0"/>
              </a:spcBef>
              <a:spcAft>
                <a:spcPts val="600"/>
              </a:spcAft>
              <a:buClr>
                <a:srgbClr val="009242"/>
              </a:buClr>
              <a:buSzPct val="60000"/>
              <a:buFont typeface="Wingdings" panose="05000000000000000000" pitchFamily="2" charset="2"/>
              <a:buChar char="q"/>
            </a:pPr>
            <a:r>
              <a:rPr lang="ru-RU" sz="1800" b="1" dirty="0" smtClean="0">
                <a:solidFill>
                  <a:srgbClr val="002060"/>
                </a:solidFill>
                <a:latin typeface="+mn-lt"/>
                <a:cs typeface="Arial" panose="020B0604020202020204" pitchFamily="34" charset="0"/>
              </a:rPr>
              <a:t>Закон </a:t>
            </a:r>
            <a:r>
              <a:rPr lang="ru-RU" sz="1800" b="1" dirty="0">
                <a:solidFill>
                  <a:srgbClr val="002060"/>
                </a:solidFill>
                <a:latin typeface="+mn-lt"/>
                <a:cs typeface="Arial" panose="020B0604020202020204" pitchFamily="34" charset="0"/>
              </a:rPr>
              <a:t>РФ от 19.02.1993 № 4520-1 «О государственных гарантиях и компенсациях для лиц, работающих и проживающих в районах Крайнего Севера и приравненных к ним местностях</a:t>
            </a:r>
            <a:r>
              <a:rPr lang="ru-RU" sz="1800" b="1" dirty="0" smtClean="0">
                <a:solidFill>
                  <a:srgbClr val="002060"/>
                </a:solidFill>
                <a:latin typeface="+mn-lt"/>
                <a:cs typeface="Arial" panose="020B0604020202020204" pitchFamily="34" charset="0"/>
              </a:rPr>
              <a:t>»:</a:t>
            </a:r>
          </a:p>
          <a:p>
            <a:pPr marL="285750" indent="-285750" algn="just" eaLnBrk="1" hangingPunct="1">
              <a:spcBef>
                <a:spcPts val="0"/>
              </a:spcBef>
              <a:spcAft>
                <a:spcPts val="600"/>
              </a:spcAft>
              <a:buClr>
                <a:srgbClr val="009242"/>
              </a:buClr>
              <a:buSzPct val="60000"/>
              <a:buFont typeface="Wingdings" panose="05000000000000000000" pitchFamily="2" charset="2"/>
              <a:buChar char="ü"/>
            </a:pPr>
            <a:r>
              <a:rPr lang="ru-RU" sz="1800" b="1" dirty="0" smtClean="0">
                <a:solidFill>
                  <a:srgbClr val="002060"/>
                </a:solidFill>
                <a:latin typeface="+mn-lt"/>
                <a:cs typeface="Arial" panose="020B0604020202020204" pitchFamily="34" charset="0"/>
              </a:rPr>
              <a:t>часть третья статья 1</a:t>
            </a:r>
          </a:p>
          <a:p>
            <a:pPr algn="just" eaLnBrk="1" hangingPunct="1">
              <a:spcBef>
                <a:spcPts val="0"/>
              </a:spcBef>
              <a:spcAft>
                <a:spcPts val="600"/>
              </a:spcAft>
              <a:buClr>
                <a:srgbClr val="009242"/>
              </a:buClr>
              <a:buSzPct val="60000"/>
              <a:buNone/>
            </a:pPr>
            <a:r>
              <a:rPr lang="ru-RU" sz="1800" dirty="0" smtClean="0">
                <a:solidFill>
                  <a:srgbClr val="002060"/>
                </a:solidFill>
                <a:latin typeface="+mn-lt"/>
                <a:cs typeface="Arial" panose="020B0604020202020204" pitchFamily="34" charset="0"/>
              </a:rPr>
              <a:t>Гарантии </a:t>
            </a:r>
            <a:r>
              <a:rPr lang="ru-RU" sz="1800" dirty="0">
                <a:solidFill>
                  <a:srgbClr val="002060"/>
                </a:solidFill>
                <a:latin typeface="+mn-lt"/>
                <a:cs typeface="Arial" panose="020B0604020202020204" pitchFamily="34" charset="0"/>
              </a:rPr>
              <a:t>и компенсации для лиц, работающих и проживающих в районах Крайнего Севера и приравненных к ним местностях в </a:t>
            </a:r>
            <a:r>
              <a:rPr lang="ru-RU" sz="1800" dirty="0" smtClean="0">
                <a:solidFill>
                  <a:srgbClr val="002060"/>
                </a:solidFill>
                <a:latin typeface="+mn-lt"/>
                <a:cs typeface="Arial" panose="020B0604020202020204" pitchFamily="34" charset="0"/>
              </a:rPr>
              <a:t>организациях, </a:t>
            </a:r>
            <a:r>
              <a:rPr lang="ru-RU" sz="1800" dirty="0">
                <a:solidFill>
                  <a:srgbClr val="002060"/>
                </a:solidFill>
                <a:latin typeface="+mn-lt"/>
                <a:cs typeface="Arial" panose="020B0604020202020204" pitchFamily="34" charset="0"/>
              </a:rPr>
              <a:t>финансируемых из бюджетов субъектов РФ, - законами субъектов РФ, </a:t>
            </a:r>
            <a:r>
              <a:rPr lang="ru-RU" sz="1800" b="1" i="1" dirty="0">
                <a:solidFill>
                  <a:srgbClr val="E62C00"/>
                </a:solidFill>
                <a:latin typeface="+mn-lt"/>
                <a:cs typeface="Arial" panose="020B0604020202020204" pitchFamily="34" charset="0"/>
              </a:rPr>
              <a:t>за исключением случаев, предусмотренных настоящим Законом</a:t>
            </a:r>
            <a:r>
              <a:rPr lang="ru-RU" sz="1800" b="1" i="1" dirty="0" smtClean="0">
                <a:solidFill>
                  <a:srgbClr val="E62C00"/>
                </a:solidFill>
                <a:latin typeface="+mn-lt"/>
                <a:cs typeface="Arial" panose="020B0604020202020204" pitchFamily="34" charset="0"/>
              </a:rPr>
              <a:t>.</a:t>
            </a:r>
            <a:endParaRPr lang="ru-RU" sz="1800" dirty="0" smtClean="0">
              <a:solidFill>
                <a:srgbClr val="E62C00"/>
              </a:solidFill>
              <a:latin typeface="+mn-lt"/>
              <a:cs typeface="Arial" panose="020B0604020202020204" pitchFamily="34" charset="0"/>
            </a:endParaRPr>
          </a:p>
          <a:p>
            <a:pPr marL="285750" indent="-285750" algn="just" eaLnBrk="1" hangingPunct="1">
              <a:spcBef>
                <a:spcPts val="0"/>
              </a:spcBef>
              <a:spcAft>
                <a:spcPts val="600"/>
              </a:spcAft>
              <a:buClr>
                <a:srgbClr val="009242"/>
              </a:buClr>
              <a:buSzPct val="60000"/>
              <a:buFont typeface="Wingdings" panose="05000000000000000000" pitchFamily="2" charset="2"/>
              <a:buChar char="ü"/>
            </a:pPr>
            <a:r>
              <a:rPr lang="ru-RU" sz="1800" b="1" dirty="0">
                <a:solidFill>
                  <a:srgbClr val="002060"/>
                </a:solidFill>
                <a:latin typeface="+mn-lt"/>
                <a:cs typeface="Arial" panose="020B0604020202020204" pitchFamily="34" charset="0"/>
              </a:rPr>
              <a:t>ч</a:t>
            </a:r>
            <a:r>
              <a:rPr lang="ru-RU" sz="1800" b="1" dirty="0" smtClean="0">
                <a:solidFill>
                  <a:srgbClr val="002060"/>
                </a:solidFill>
                <a:latin typeface="+mn-lt"/>
                <a:cs typeface="Arial" panose="020B0604020202020204" pitchFamily="34" charset="0"/>
              </a:rPr>
              <a:t>асть 2 статья 3 </a:t>
            </a:r>
            <a:endParaRPr lang="ru-RU" sz="1800" b="1" dirty="0">
              <a:solidFill>
                <a:srgbClr val="002060"/>
              </a:solidFill>
              <a:latin typeface="+mn-lt"/>
              <a:cs typeface="Arial" panose="020B0604020202020204" pitchFamily="34" charset="0"/>
            </a:endParaRPr>
          </a:p>
          <a:p>
            <a:pPr algn="just" eaLnBrk="1" hangingPunct="1">
              <a:spcBef>
                <a:spcPts val="0"/>
              </a:spcBef>
              <a:spcAft>
                <a:spcPts val="600"/>
              </a:spcAft>
              <a:buClr>
                <a:srgbClr val="FFFFCC"/>
              </a:buClr>
              <a:buSzPct val="60000"/>
              <a:buNone/>
            </a:pPr>
            <a:r>
              <a:rPr lang="ru-RU" sz="1800" dirty="0" smtClean="0">
                <a:solidFill>
                  <a:srgbClr val="002060"/>
                </a:solidFill>
                <a:latin typeface="+mn-lt"/>
                <a:cs typeface="Arial" panose="020B0604020202020204" pitchFamily="34" charset="0"/>
              </a:rPr>
              <a:t>Гарантии </a:t>
            </a:r>
            <a:r>
              <a:rPr lang="ru-RU" sz="1800" dirty="0">
                <a:solidFill>
                  <a:srgbClr val="002060"/>
                </a:solidFill>
                <a:latin typeface="+mn-lt"/>
                <a:cs typeface="Arial" panose="020B0604020202020204" pitchFamily="34" charset="0"/>
              </a:rPr>
              <a:t>и компенсации для лиц, проживающих в районах Крайнего Севера и приравненных к ним местностях и являющихся работниками организаций, финансируемых из бюджетов субъектов РФ, а также лиц, получающих пособия, стипендии и компенсации за счет средств бюджета субъекта РФ, устанавливаются законами субъектов </a:t>
            </a:r>
            <a:r>
              <a:rPr lang="ru-RU" sz="1800" dirty="0" smtClean="0">
                <a:solidFill>
                  <a:srgbClr val="002060"/>
                </a:solidFill>
                <a:latin typeface="+mn-lt"/>
                <a:cs typeface="Arial" panose="020B0604020202020204" pitchFamily="34" charset="0"/>
              </a:rPr>
              <a:t>РФ.</a:t>
            </a:r>
          </a:p>
          <a:p>
            <a:pPr marL="285750" indent="-285750" algn="just" eaLnBrk="1" hangingPunct="1">
              <a:spcBef>
                <a:spcPts val="0"/>
              </a:spcBef>
              <a:spcAft>
                <a:spcPts val="600"/>
              </a:spcAft>
              <a:buClr>
                <a:srgbClr val="009242"/>
              </a:buClr>
              <a:buSzPct val="60000"/>
              <a:buFont typeface="Wingdings" panose="05000000000000000000" pitchFamily="2" charset="2"/>
              <a:buChar char="ü"/>
            </a:pPr>
            <a:r>
              <a:rPr lang="ru-RU" sz="1800" b="1" dirty="0" smtClean="0">
                <a:solidFill>
                  <a:srgbClr val="002060"/>
                </a:solidFill>
                <a:latin typeface="+mn-lt"/>
                <a:cs typeface="Arial" panose="020B0604020202020204" pitchFamily="34" charset="0"/>
              </a:rPr>
              <a:t>статья 33 </a:t>
            </a:r>
          </a:p>
          <a:p>
            <a:pPr algn="just" eaLnBrk="1" hangingPunct="1">
              <a:spcBef>
                <a:spcPts val="0"/>
              </a:spcBef>
              <a:spcAft>
                <a:spcPts val="600"/>
              </a:spcAft>
              <a:buClr>
                <a:srgbClr val="009242"/>
              </a:buClr>
              <a:buSzPct val="60000"/>
              <a:buNone/>
            </a:pPr>
            <a:r>
              <a:rPr lang="ru-RU" sz="1800" b="1" i="1" dirty="0">
                <a:solidFill>
                  <a:srgbClr val="E62C00"/>
                </a:solidFill>
                <a:latin typeface="+mn-lt"/>
                <a:cs typeface="Arial" panose="020B0604020202020204" pitchFamily="34" charset="0"/>
              </a:rPr>
              <a:t>Компенсация расходов на оплату стоимости проезда и провоза багажа к месту использования отпуска и обратно </a:t>
            </a:r>
            <a:r>
              <a:rPr lang="ru-RU" sz="1800" dirty="0">
                <a:solidFill>
                  <a:srgbClr val="002060"/>
                </a:solidFill>
                <a:latin typeface="+mn-lt"/>
                <a:cs typeface="Arial" panose="020B0604020202020204" pitchFamily="34" charset="0"/>
              </a:rPr>
              <a:t>лицам, работающим в организациях, расположенных в районах Крайнего Севера и приравненных к ним местностях, </a:t>
            </a:r>
            <a:r>
              <a:rPr lang="ru-RU" sz="1800" b="1" i="1" dirty="0">
                <a:solidFill>
                  <a:srgbClr val="E62C00"/>
                </a:solidFill>
                <a:latin typeface="+mn-lt"/>
                <a:cs typeface="Arial" panose="020B0604020202020204" pitchFamily="34" charset="0"/>
              </a:rPr>
              <a:t>устанавливается Трудовым кодексом Российской Федерации</a:t>
            </a:r>
            <a:r>
              <a:rPr lang="ru-RU" sz="1800" dirty="0" smtClean="0">
                <a:solidFill>
                  <a:srgbClr val="002060"/>
                </a:solidFill>
                <a:latin typeface="+mn-lt"/>
                <a:cs typeface="Arial" panose="020B0604020202020204" pitchFamily="34" charset="0"/>
              </a:rPr>
              <a:t>.</a:t>
            </a:r>
            <a:endParaRPr lang="ru-RU" sz="1700" dirty="0">
              <a:solidFill>
                <a:srgbClr val="0070C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3795" name="Прямоугольник 2"/>
          <p:cNvSpPr>
            <a:spLocks noChangeArrowheads="1"/>
          </p:cNvSpPr>
          <p:nvPr/>
        </p:nvSpPr>
        <p:spPr bwMode="auto">
          <a:xfrm>
            <a:off x="323528" y="1052736"/>
            <a:ext cx="8572500" cy="5463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marL="285750" indent="-285750" algn="just" eaLnBrk="1" hangingPunct="1">
              <a:spcBef>
                <a:spcPts val="0"/>
              </a:spcBef>
              <a:spcAft>
                <a:spcPts val="600"/>
              </a:spcAft>
              <a:buClr>
                <a:srgbClr val="009242"/>
              </a:buClr>
              <a:buSzPct val="60000"/>
              <a:buFont typeface="Wingdings" panose="05000000000000000000" pitchFamily="2" charset="2"/>
              <a:buChar char="q"/>
            </a:pPr>
            <a:r>
              <a:rPr lang="ru-RU" sz="1800" b="1" dirty="0" smtClean="0">
                <a:solidFill>
                  <a:srgbClr val="002060"/>
                </a:solidFill>
                <a:latin typeface="Arial" panose="020B0604020202020204" pitchFamily="34" charset="0"/>
                <a:cs typeface="Arial" panose="020B0604020202020204" pitchFamily="34" charset="0"/>
              </a:rPr>
              <a:t>Статья 325 Трудового кодекса Российской </a:t>
            </a:r>
            <a:r>
              <a:rPr lang="ru-RU" sz="1800" b="1" dirty="0" smtClean="0">
                <a:solidFill>
                  <a:srgbClr val="002060"/>
                </a:solidFill>
                <a:latin typeface="Arial" panose="020B0604020202020204" pitchFamily="34" charset="0"/>
                <a:cs typeface="Arial" panose="020B0604020202020204" pitchFamily="34" charset="0"/>
              </a:rPr>
              <a:t>Федерации</a:t>
            </a:r>
            <a:endParaRPr lang="ru-RU" sz="1800" dirty="0" smtClean="0">
              <a:solidFill>
                <a:srgbClr val="002060"/>
              </a:solidFill>
              <a:latin typeface="Arial" panose="020B0604020202020204" pitchFamily="34" charset="0"/>
              <a:cs typeface="Arial" panose="020B0604020202020204" pitchFamily="34" charset="0"/>
            </a:endParaRPr>
          </a:p>
          <a:p>
            <a:pPr marL="285750" indent="-285750" algn="just" eaLnBrk="1" hangingPunct="1">
              <a:spcBef>
                <a:spcPts val="0"/>
              </a:spcBef>
              <a:spcAft>
                <a:spcPts val="600"/>
              </a:spcAft>
              <a:buClr>
                <a:srgbClr val="009242"/>
              </a:buClr>
              <a:buSzPct val="60000"/>
              <a:buFont typeface="Wingdings" panose="05000000000000000000" pitchFamily="2" charset="2"/>
              <a:buChar char="ü"/>
            </a:pPr>
            <a:r>
              <a:rPr lang="ru-RU" sz="1800" dirty="0" smtClean="0">
                <a:solidFill>
                  <a:srgbClr val="002060"/>
                </a:solidFill>
                <a:latin typeface="Arial" panose="020B0604020202020204" pitchFamily="34" charset="0"/>
                <a:cs typeface="Arial" panose="020B0604020202020204" pitchFamily="34" charset="0"/>
              </a:rPr>
              <a:t>Часть первая</a:t>
            </a:r>
          </a:p>
          <a:p>
            <a:pPr algn="just" eaLnBrk="1" hangingPunct="1">
              <a:spcBef>
                <a:spcPts val="0"/>
              </a:spcBef>
              <a:spcAft>
                <a:spcPts val="600"/>
              </a:spcAft>
              <a:buClr>
                <a:srgbClr val="009242"/>
              </a:buClr>
              <a:buSzPct val="60000"/>
              <a:buNone/>
            </a:pPr>
            <a:r>
              <a:rPr lang="ru-RU" sz="1800" u="sng" dirty="0" smtClean="0">
                <a:solidFill>
                  <a:srgbClr val="002060"/>
                </a:solidFill>
                <a:latin typeface="+mn-lt"/>
                <a:cs typeface="Arial" panose="020B0604020202020204" pitchFamily="34" charset="0"/>
              </a:rPr>
              <a:t>Лица</a:t>
            </a:r>
            <a:r>
              <a:rPr lang="ru-RU" sz="1800" u="sng" dirty="0">
                <a:solidFill>
                  <a:srgbClr val="002060"/>
                </a:solidFill>
                <a:latin typeface="+mn-lt"/>
                <a:cs typeface="Arial" panose="020B0604020202020204" pitchFamily="34" charset="0"/>
              </a:rPr>
              <a:t>, работающие в организациях, расположенных в </a:t>
            </a:r>
            <a:r>
              <a:rPr lang="ru-RU" sz="1800" u="sng" dirty="0" smtClean="0">
                <a:solidFill>
                  <a:srgbClr val="002060"/>
                </a:solidFill>
                <a:latin typeface="+mn-lt"/>
                <a:cs typeface="Arial" panose="020B0604020202020204" pitchFamily="34" charset="0"/>
              </a:rPr>
              <a:t>районах Крайнего </a:t>
            </a:r>
            <a:r>
              <a:rPr lang="ru-RU" sz="1800" u="sng" dirty="0">
                <a:solidFill>
                  <a:srgbClr val="002060"/>
                </a:solidFill>
                <a:latin typeface="+mn-lt"/>
                <a:cs typeface="Arial" panose="020B0604020202020204" pitchFamily="34" charset="0"/>
              </a:rPr>
              <a:t>Севера и приравненных к ним местностях</a:t>
            </a:r>
            <a:r>
              <a:rPr lang="ru-RU" sz="1800" dirty="0">
                <a:solidFill>
                  <a:srgbClr val="002060"/>
                </a:solidFill>
                <a:latin typeface="+mn-lt"/>
                <a:cs typeface="Arial" panose="020B0604020202020204" pitchFamily="34" charset="0"/>
              </a:rPr>
              <a:t>, </a:t>
            </a:r>
            <a:r>
              <a:rPr lang="ru-RU" sz="1800" u="sng" dirty="0">
                <a:solidFill>
                  <a:srgbClr val="002060"/>
                </a:solidFill>
                <a:latin typeface="+mn-lt"/>
                <a:cs typeface="Arial" panose="020B0604020202020204" pitchFamily="34" charset="0"/>
              </a:rPr>
              <a:t>имеют право на оплату </a:t>
            </a:r>
            <a:r>
              <a:rPr lang="ru-RU" sz="1800" dirty="0">
                <a:solidFill>
                  <a:srgbClr val="002060"/>
                </a:solidFill>
                <a:latin typeface="+mn-lt"/>
                <a:cs typeface="Arial" panose="020B0604020202020204" pitchFamily="34" charset="0"/>
              </a:rPr>
              <a:t>один раз в два года за счет средств работодателя </a:t>
            </a:r>
            <a:r>
              <a:rPr lang="ru-RU" sz="1800" u="sng" dirty="0">
                <a:solidFill>
                  <a:srgbClr val="002060"/>
                </a:solidFill>
                <a:latin typeface="+mn-lt"/>
                <a:cs typeface="Arial" panose="020B0604020202020204" pitchFamily="34" charset="0"/>
              </a:rPr>
              <a:t>стоимости проезда и провоза багажа в пределах территории Российской Федерации</a:t>
            </a:r>
            <a:r>
              <a:rPr lang="ru-RU" sz="1800" dirty="0">
                <a:solidFill>
                  <a:srgbClr val="002060"/>
                </a:solidFill>
                <a:latin typeface="+mn-lt"/>
                <a:cs typeface="Arial" panose="020B0604020202020204" pitchFamily="34" charset="0"/>
              </a:rPr>
              <a:t> к месту использования отпуска и обратно. Право на компенсацию указанных расходов возникает у работника одновременно с правом на получение ежегодного оплачиваемого отпуска за первый год работы в данной организации</a:t>
            </a:r>
            <a:r>
              <a:rPr lang="ru-RU" sz="1800" dirty="0" smtClean="0">
                <a:solidFill>
                  <a:srgbClr val="002060"/>
                </a:solidFill>
                <a:latin typeface="+mn-lt"/>
                <a:cs typeface="Arial" panose="020B0604020202020204" pitchFamily="34" charset="0"/>
              </a:rPr>
              <a:t>.</a:t>
            </a:r>
          </a:p>
          <a:p>
            <a:pPr algn="just" eaLnBrk="1" hangingPunct="1">
              <a:spcBef>
                <a:spcPts val="0"/>
              </a:spcBef>
              <a:spcAft>
                <a:spcPts val="600"/>
              </a:spcAft>
              <a:buClr>
                <a:srgbClr val="009242"/>
              </a:buClr>
              <a:buSzPct val="60000"/>
              <a:buNone/>
            </a:pPr>
            <a:r>
              <a:rPr lang="ru-RU" sz="1800" i="1" dirty="0" smtClean="0">
                <a:solidFill>
                  <a:srgbClr val="002060"/>
                </a:solidFill>
                <a:latin typeface="Times New Roman" panose="02020603050405020304" pitchFamily="18" charset="0"/>
                <a:cs typeface="Times New Roman" panose="02020603050405020304" pitchFamily="18" charset="0"/>
              </a:rPr>
              <a:t>Таким образом, федеральное законодательство устанавливает границы предоставления компенсации расходов.</a:t>
            </a:r>
            <a:endParaRPr lang="ru-RU" sz="1800" i="1" dirty="0">
              <a:solidFill>
                <a:srgbClr val="002060"/>
              </a:solidFill>
              <a:latin typeface="Times New Roman" panose="02020603050405020304" pitchFamily="18" charset="0"/>
              <a:cs typeface="Times New Roman" panose="02020603050405020304" pitchFamily="18" charset="0"/>
            </a:endParaRPr>
          </a:p>
          <a:p>
            <a:pPr marL="285750" indent="-285750" algn="just" eaLnBrk="1" hangingPunct="1">
              <a:spcBef>
                <a:spcPts val="0"/>
              </a:spcBef>
              <a:spcAft>
                <a:spcPts val="600"/>
              </a:spcAft>
              <a:buClr>
                <a:srgbClr val="009242"/>
              </a:buClr>
              <a:buSzPct val="60000"/>
              <a:buFont typeface="Wingdings" panose="05000000000000000000" pitchFamily="2" charset="2"/>
              <a:buChar char="ü"/>
            </a:pPr>
            <a:r>
              <a:rPr lang="ru-RU" sz="1800" dirty="0">
                <a:solidFill>
                  <a:srgbClr val="002060"/>
                </a:solidFill>
                <a:latin typeface="Arial" panose="020B0604020202020204" pitchFamily="34" charset="0"/>
                <a:cs typeface="Arial" panose="020B0604020202020204" pitchFamily="34" charset="0"/>
              </a:rPr>
              <a:t>Часть </a:t>
            </a:r>
            <a:r>
              <a:rPr lang="ru-RU" sz="1800" dirty="0" smtClean="0">
                <a:solidFill>
                  <a:srgbClr val="002060"/>
                </a:solidFill>
                <a:latin typeface="Arial" panose="020B0604020202020204" pitchFamily="34" charset="0"/>
                <a:cs typeface="Arial" panose="020B0604020202020204" pitchFamily="34" charset="0"/>
              </a:rPr>
              <a:t>восьмая</a:t>
            </a:r>
            <a:endParaRPr lang="ru-RU" sz="1800" dirty="0">
              <a:solidFill>
                <a:srgbClr val="002060"/>
              </a:solidFill>
              <a:latin typeface="Arial" panose="020B0604020202020204" pitchFamily="34" charset="0"/>
              <a:cs typeface="Arial" panose="020B0604020202020204" pitchFamily="34" charset="0"/>
            </a:endParaRPr>
          </a:p>
          <a:p>
            <a:pPr algn="just" eaLnBrk="1" hangingPunct="1">
              <a:spcBef>
                <a:spcPts val="0"/>
              </a:spcBef>
              <a:spcAft>
                <a:spcPts val="600"/>
              </a:spcAft>
              <a:buClr>
                <a:srgbClr val="009242"/>
              </a:buClr>
              <a:buSzPct val="60000"/>
              <a:buNone/>
            </a:pPr>
            <a:r>
              <a:rPr lang="ru-RU" sz="1800" u="sng" dirty="0">
                <a:solidFill>
                  <a:srgbClr val="002060"/>
                </a:solidFill>
                <a:latin typeface="+mn-lt"/>
                <a:cs typeface="Arial" panose="020B0604020202020204" pitchFamily="34" charset="0"/>
              </a:rPr>
              <a:t>Размер, условия и порядок компенсации расходов на оплату стоимости проезда и провоза багажа к месту использования отпуска и обратно</a:t>
            </a:r>
            <a:r>
              <a:rPr lang="ru-RU" sz="1800" dirty="0">
                <a:solidFill>
                  <a:srgbClr val="002060"/>
                </a:solidFill>
                <a:latin typeface="+mn-lt"/>
                <a:cs typeface="Arial" panose="020B0604020202020204" pitchFamily="34" charset="0"/>
              </a:rPr>
              <a:t> для лиц, работающих в государственных органах субъектов Российской Федерации, территориальных фондах обязательного медицинского страхования, государственных учреждениях субъектов Российской Федерации, </a:t>
            </a:r>
            <a:r>
              <a:rPr lang="ru-RU" sz="1800" u="sng" dirty="0">
                <a:solidFill>
                  <a:srgbClr val="002060"/>
                </a:solidFill>
                <a:latin typeface="+mn-lt"/>
                <a:cs typeface="Arial" panose="020B0604020202020204" pitchFamily="34" charset="0"/>
              </a:rPr>
              <a:t>устанавливаются нормативными правовыми актами органов государственной власти субъектов Российской </a:t>
            </a:r>
            <a:r>
              <a:rPr lang="ru-RU" sz="1800" u="sng" dirty="0" smtClean="0">
                <a:solidFill>
                  <a:srgbClr val="002060"/>
                </a:solidFill>
                <a:latin typeface="+mn-lt"/>
                <a:cs typeface="Arial" panose="020B0604020202020204" pitchFamily="34" charset="0"/>
              </a:rPr>
              <a:t>Федерации</a:t>
            </a:r>
            <a:r>
              <a:rPr lang="ru-RU" sz="1800" dirty="0" smtClean="0">
                <a:solidFill>
                  <a:srgbClr val="002060"/>
                </a:solidFill>
                <a:latin typeface="+mn-lt"/>
                <a:cs typeface="Arial" panose="020B0604020202020204" pitchFamily="34" charset="0"/>
              </a:rPr>
              <a:t>.</a:t>
            </a:r>
            <a:endParaRPr lang="ru-RU" sz="1700" dirty="0">
              <a:solidFill>
                <a:srgbClr val="0070C0"/>
              </a:solidFill>
              <a:latin typeface="Arial" panose="020B0604020202020204" pitchFamily="34" charset="0"/>
              <a:cs typeface="Arial" panose="020B0604020202020204" pitchFamily="34" charset="0"/>
            </a:endParaRPr>
          </a:p>
        </p:txBody>
      </p:sp>
      <p:sp>
        <p:nvSpPr>
          <p:cNvPr id="4" name="Заголовок 1"/>
          <p:cNvSpPr txBox="1">
            <a:spLocks/>
          </p:cNvSpPr>
          <p:nvPr/>
        </p:nvSpPr>
        <p:spPr bwMode="auto">
          <a:xfrm>
            <a:off x="1117390" y="373306"/>
            <a:ext cx="6984776" cy="463846"/>
          </a:xfrm>
          <a:prstGeom prst="rect">
            <a:avLst/>
          </a:prstGeom>
          <a:noFill/>
          <a:ln w="9525">
            <a:noFill/>
            <a:miter lim="800000"/>
            <a:headEnd/>
            <a:tailEnd/>
          </a:ln>
        </p:spPr>
        <p:txBody>
          <a:bodyPr wrap="square" lIns="90000" tIns="46800" rIns="90000" bIns="46800" anchor="ctr" anchorCtr="1">
            <a:spAutoFit/>
          </a:bodyPr>
          <a:lstStyle/>
          <a:p>
            <a:pPr algn="ctr"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altLang="ru-RU" sz="2400" b="1" kern="0" dirty="0" smtClean="0">
                <a:solidFill>
                  <a:srgbClr val="009242"/>
                </a:solidFill>
                <a:latin typeface="Arial" charset="0"/>
                <a:ea typeface="Arial Unicode MS" pitchFamily="34" charset="-128"/>
                <a:cs typeface="Arial Unicode MS" pitchFamily="34" charset="-128"/>
              </a:rPr>
              <a:t>Законодательство Российской Федерации </a:t>
            </a:r>
            <a:endParaRPr lang="ru-RU" altLang="ru-RU" sz="2400" b="1" kern="0" dirty="0">
              <a:solidFill>
                <a:srgbClr val="009242"/>
              </a:solidFill>
              <a:latin typeface="Arial" charset="0"/>
              <a:ea typeface="Arial Unicode MS" pitchFamily="34" charset="-128"/>
              <a:cs typeface="Arial Unicode MS" pitchFamily="34" charset="-128"/>
            </a:endParaRPr>
          </a:p>
        </p:txBody>
      </p:sp>
    </p:spTree>
    <p:extLst>
      <p:ext uri="{BB962C8B-B14F-4D97-AF65-F5344CB8AC3E}">
        <p14:creationId xmlns:p14="http://schemas.microsoft.com/office/powerpoint/2010/main" val="42325212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Прямоугольник 2"/>
          <p:cNvSpPr>
            <a:spLocks noChangeArrowheads="1"/>
          </p:cNvSpPr>
          <p:nvPr/>
        </p:nvSpPr>
        <p:spPr bwMode="auto">
          <a:xfrm>
            <a:off x="323528" y="1052736"/>
            <a:ext cx="8572500" cy="5386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marL="285750" indent="-285750" algn="just" eaLnBrk="1" hangingPunct="1">
              <a:spcBef>
                <a:spcPts val="0"/>
              </a:spcBef>
              <a:spcAft>
                <a:spcPts val="600"/>
              </a:spcAft>
              <a:buClr>
                <a:srgbClr val="009242"/>
              </a:buClr>
              <a:buSzPct val="60000"/>
              <a:buFont typeface="Wingdings" panose="05000000000000000000" pitchFamily="2" charset="2"/>
              <a:buChar char="q"/>
            </a:pPr>
            <a:r>
              <a:rPr lang="ru-RU" sz="1800" b="1" dirty="0" smtClean="0">
                <a:solidFill>
                  <a:srgbClr val="002060"/>
                </a:solidFill>
                <a:latin typeface="Arial" panose="020B0604020202020204" pitchFamily="34" charset="0"/>
                <a:cs typeface="Arial" panose="020B0604020202020204" pitchFamily="34" charset="0"/>
              </a:rPr>
              <a:t>Статья </a:t>
            </a:r>
            <a:r>
              <a:rPr lang="ru-RU" sz="1800" b="1" dirty="0" smtClean="0">
                <a:solidFill>
                  <a:srgbClr val="002060"/>
                </a:solidFill>
                <a:latin typeface="Arial" panose="020B0604020202020204" pitchFamily="34" charset="0"/>
                <a:cs typeface="Arial" panose="020B0604020202020204" pitchFamily="34" charset="0"/>
              </a:rPr>
              <a:t>313 </a:t>
            </a:r>
            <a:r>
              <a:rPr lang="ru-RU" sz="1800" b="1" dirty="0" smtClean="0">
                <a:solidFill>
                  <a:srgbClr val="002060"/>
                </a:solidFill>
                <a:latin typeface="Arial" panose="020B0604020202020204" pitchFamily="34" charset="0"/>
                <a:cs typeface="Arial" panose="020B0604020202020204" pitchFamily="34" charset="0"/>
              </a:rPr>
              <a:t>Трудового кодекса Российской </a:t>
            </a:r>
            <a:r>
              <a:rPr lang="ru-RU" sz="1800" b="1" dirty="0" smtClean="0">
                <a:solidFill>
                  <a:srgbClr val="002060"/>
                </a:solidFill>
                <a:latin typeface="Arial" panose="020B0604020202020204" pitchFamily="34" charset="0"/>
                <a:cs typeface="Arial" panose="020B0604020202020204" pitchFamily="34" charset="0"/>
              </a:rPr>
              <a:t>Федерации</a:t>
            </a:r>
            <a:endParaRPr lang="ru-RU" sz="1800" dirty="0" smtClean="0">
              <a:solidFill>
                <a:srgbClr val="002060"/>
              </a:solidFill>
              <a:latin typeface="Arial" panose="020B0604020202020204" pitchFamily="34" charset="0"/>
              <a:cs typeface="Arial" panose="020B0604020202020204" pitchFamily="34" charset="0"/>
            </a:endParaRPr>
          </a:p>
          <a:p>
            <a:pPr marL="285750" indent="-285750" algn="just" eaLnBrk="1" hangingPunct="1">
              <a:spcBef>
                <a:spcPts val="0"/>
              </a:spcBef>
              <a:spcAft>
                <a:spcPts val="600"/>
              </a:spcAft>
              <a:buClr>
                <a:srgbClr val="009242"/>
              </a:buClr>
              <a:buSzPct val="60000"/>
              <a:buFont typeface="Wingdings" panose="05000000000000000000" pitchFamily="2" charset="2"/>
              <a:buChar char="ü"/>
            </a:pPr>
            <a:r>
              <a:rPr lang="ru-RU" sz="1800" dirty="0" smtClean="0">
                <a:solidFill>
                  <a:srgbClr val="002060"/>
                </a:solidFill>
                <a:latin typeface="Arial" panose="020B0604020202020204" pitchFamily="34" charset="0"/>
                <a:cs typeface="Arial" panose="020B0604020202020204" pitchFamily="34" charset="0"/>
              </a:rPr>
              <a:t>Согласно части второй:</a:t>
            </a:r>
          </a:p>
          <a:p>
            <a:pPr algn="just" eaLnBrk="1" hangingPunct="1">
              <a:spcBef>
                <a:spcPts val="0"/>
              </a:spcBef>
              <a:spcAft>
                <a:spcPts val="600"/>
              </a:spcAft>
              <a:buClr>
                <a:srgbClr val="009242"/>
              </a:buClr>
              <a:buSzPct val="60000"/>
              <a:buNone/>
            </a:pPr>
            <a:r>
              <a:rPr lang="ru-RU" sz="1800" i="1" u="sng" dirty="0">
                <a:solidFill>
                  <a:srgbClr val="002060"/>
                </a:solidFill>
                <a:latin typeface="+mn-lt"/>
                <a:cs typeface="Arial" panose="020B0604020202020204" pitchFamily="34" charset="0"/>
              </a:rPr>
              <a:t>Дополнительные гарантии и компенсации  лицам</a:t>
            </a:r>
            <a:r>
              <a:rPr lang="ru-RU" sz="1800" i="1" dirty="0">
                <a:solidFill>
                  <a:srgbClr val="002060"/>
                </a:solidFill>
                <a:latin typeface="+mn-lt"/>
                <a:cs typeface="Arial" panose="020B0604020202020204" pitchFamily="34" charset="0"/>
              </a:rPr>
              <a:t>, работающим в районах Крайнего Севера и приравненных к ним местностях</a:t>
            </a:r>
            <a:r>
              <a:rPr lang="ru-RU" sz="1800" i="1" dirty="0" smtClean="0">
                <a:solidFill>
                  <a:srgbClr val="002060"/>
                </a:solidFill>
                <a:latin typeface="+mn-lt"/>
                <a:cs typeface="Arial" panose="020B0604020202020204" pitchFamily="34" charset="0"/>
              </a:rPr>
              <a:t>, </a:t>
            </a:r>
            <a:r>
              <a:rPr lang="ru-RU" sz="1800" i="1" u="sng" dirty="0" smtClean="0">
                <a:solidFill>
                  <a:srgbClr val="002060"/>
                </a:solidFill>
                <a:latin typeface="+mn-lt"/>
                <a:cs typeface="Arial" panose="020B0604020202020204" pitchFamily="34" charset="0"/>
              </a:rPr>
              <a:t>могут </a:t>
            </a:r>
            <a:r>
              <a:rPr lang="ru-RU" sz="1800" i="1" u="sng" dirty="0">
                <a:solidFill>
                  <a:srgbClr val="002060"/>
                </a:solidFill>
                <a:latin typeface="+mn-lt"/>
                <a:cs typeface="Arial" panose="020B0604020202020204" pitchFamily="34" charset="0"/>
              </a:rPr>
              <a:t>устанавливаться законами и иными нормативными правовыми актами субъектов Российской Федерации</a:t>
            </a:r>
            <a:r>
              <a:rPr lang="ru-RU" sz="1800" i="1" dirty="0">
                <a:solidFill>
                  <a:srgbClr val="002060"/>
                </a:solidFill>
                <a:latin typeface="+mn-lt"/>
                <a:cs typeface="Arial" panose="020B0604020202020204" pitchFamily="34" charset="0"/>
              </a:rPr>
              <a:t>, </a:t>
            </a:r>
            <a:r>
              <a:rPr lang="ru-RU" sz="1800" i="1" u="sng" dirty="0" smtClean="0">
                <a:solidFill>
                  <a:srgbClr val="002060"/>
                </a:solidFill>
                <a:latin typeface="+mn-lt"/>
                <a:cs typeface="Arial" panose="020B0604020202020204" pitchFamily="34" charset="0"/>
              </a:rPr>
              <a:t>исходя </a:t>
            </a:r>
            <a:r>
              <a:rPr lang="ru-RU" sz="1800" i="1" u="sng" dirty="0">
                <a:solidFill>
                  <a:srgbClr val="002060"/>
                </a:solidFill>
                <a:latin typeface="+mn-lt"/>
                <a:cs typeface="Arial" panose="020B0604020202020204" pitchFamily="34" charset="0"/>
              </a:rPr>
              <a:t>из финансовых возможностей соответствующих субъектов Российской </a:t>
            </a:r>
            <a:r>
              <a:rPr lang="ru-RU" sz="1800" i="1" u="sng" dirty="0" smtClean="0">
                <a:solidFill>
                  <a:srgbClr val="002060"/>
                </a:solidFill>
                <a:latin typeface="+mn-lt"/>
                <a:cs typeface="Arial" panose="020B0604020202020204" pitchFamily="34" charset="0"/>
              </a:rPr>
              <a:t>Федерации</a:t>
            </a:r>
            <a:r>
              <a:rPr lang="ru-RU" sz="1800" u="sng" dirty="0" smtClean="0">
                <a:solidFill>
                  <a:srgbClr val="002060"/>
                </a:solidFill>
                <a:latin typeface="+mn-lt"/>
                <a:cs typeface="Arial" panose="020B0604020202020204" pitchFamily="34" charset="0"/>
              </a:rPr>
              <a:t>.</a:t>
            </a:r>
            <a:endParaRPr lang="ru-RU" sz="1800" u="sng" dirty="0">
              <a:solidFill>
                <a:srgbClr val="002060"/>
              </a:solidFill>
              <a:latin typeface="+mn-lt"/>
              <a:cs typeface="Arial" panose="020B0604020202020204" pitchFamily="34" charset="0"/>
            </a:endParaRPr>
          </a:p>
          <a:p>
            <a:pPr marL="285750" indent="-285750" algn="just" eaLnBrk="1" hangingPunct="1">
              <a:spcBef>
                <a:spcPts val="0"/>
              </a:spcBef>
              <a:spcAft>
                <a:spcPts val="600"/>
              </a:spcAft>
              <a:buClr>
                <a:srgbClr val="009242"/>
              </a:buClr>
              <a:buSzPct val="60000"/>
              <a:buFont typeface="Wingdings" panose="05000000000000000000" pitchFamily="2" charset="2"/>
              <a:buChar char="q"/>
            </a:pPr>
            <a:r>
              <a:rPr lang="ru-RU" sz="1800" dirty="0" smtClean="0">
                <a:solidFill>
                  <a:srgbClr val="002060"/>
                </a:solidFill>
                <a:latin typeface="+mn-lt"/>
                <a:cs typeface="Arial" panose="020B0604020202020204" pitchFamily="34" charset="0"/>
              </a:rPr>
              <a:t>Обзор </a:t>
            </a:r>
            <a:r>
              <a:rPr lang="ru-RU" sz="1800" dirty="0">
                <a:solidFill>
                  <a:srgbClr val="002060"/>
                </a:solidFill>
                <a:latin typeface="+mn-lt"/>
                <a:cs typeface="Arial" panose="020B0604020202020204" pitchFamily="34" charset="0"/>
              </a:rPr>
              <a:t>практики рассмотрения судами дел, связанных с осуществлением гражданами трудовой деятельности в районах Крайнего Севера и приравненных к ним местностях (утв. Президиумом Верховного Суда РФ 26.02.2014 г., в ред. от 26.04.2017 г</a:t>
            </a:r>
            <a:r>
              <a:rPr lang="ru-RU" sz="1800" dirty="0" smtClean="0">
                <a:solidFill>
                  <a:srgbClr val="002060"/>
                </a:solidFill>
                <a:latin typeface="+mn-lt"/>
                <a:cs typeface="Arial" panose="020B0604020202020204" pitchFamily="34" charset="0"/>
              </a:rPr>
              <a:t>.)</a:t>
            </a:r>
          </a:p>
          <a:p>
            <a:pPr algn="just" eaLnBrk="1" hangingPunct="1">
              <a:spcBef>
                <a:spcPts val="0"/>
              </a:spcBef>
              <a:spcAft>
                <a:spcPts val="600"/>
              </a:spcAft>
              <a:buClr>
                <a:srgbClr val="009242"/>
              </a:buClr>
              <a:buSzPct val="60000"/>
              <a:buNone/>
            </a:pPr>
            <a:r>
              <a:rPr lang="ru-RU" sz="1800" i="1" dirty="0" smtClean="0">
                <a:solidFill>
                  <a:srgbClr val="002060"/>
                </a:solidFill>
                <a:latin typeface="+mn-lt"/>
                <a:cs typeface="Arial" panose="020B0604020202020204" pitchFamily="34" charset="0"/>
              </a:rPr>
              <a:t>Признает </a:t>
            </a:r>
            <a:r>
              <a:rPr lang="ru-RU" sz="1800" i="1" dirty="0">
                <a:solidFill>
                  <a:srgbClr val="002060"/>
                </a:solidFill>
                <a:latin typeface="+mn-lt"/>
                <a:cs typeface="Arial" panose="020B0604020202020204" pitchFamily="34" charset="0"/>
              </a:rPr>
              <a:t>возможность расширения органами государственной власти субъектов </a:t>
            </a:r>
            <a:r>
              <a:rPr lang="ru-RU" sz="1800" i="1" dirty="0" smtClean="0">
                <a:solidFill>
                  <a:srgbClr val="002060"/>
                </a:solidFill>
                <a:latin typeface="+mn-lt"/>
                <a:cs typeface="Arial" panose="020B0604020202020204" pitchFamily="34" charset="0"/>
              </a:rPr>
              <a:t>РФ посредством </a:t>
            </a:r>
            <a:r>
              <a:rPr lang="ru-RU" sz="1800" i="1" dirty="0">
                <a:solidFill>
                  <a:srgbClr val="002060"/>
                </a:solidFill>
                <a:latin typeface="+mn-lt"/>
                <a:cs typeface="Arial" panose="020B0604020202020204" pitchFamily="34" charset="0"/>
              </a:rPr>
              <a:t>дополнительных гарантий и компенсаций содержания гарантии, закрепленной </a:t>
            </a:r>
            <a:r>
              <a:rPr lang="ru-RU" sz="1800" i="1" dirty="0" smtClean="0">
                <a:solidFill>
                  <a:srgbClr val="002060"/>
                </a:solidFill>
                <a:latin typeface="+mn-lt"/>
                <a:cs typeface="Arial" panose="020B0604020202020204" pitchFamily="34" charset="0"/>
              </a:rPr>
              <a:t>статьей </a:t>
            </a:r>
            <a:r>
              <a:rPr lang="ru-RU" sz="1800" i="1" dirty="0">
                <a:solidFill>
                  <a:srgbClr val="002060"/>
                </a:solidFill>
                <a:latin typeface="+mn-lt"/>
                <a:cs typeface="Arial" panose="020B0604020202020204" pitchFamily="34" charset="0"/>
              </a:rPr>
              <a:t>325 Трудового кодекса </a:t>
            </a:r>
            <a:r>
              <a:rPr lang="ru-RU" sz="1800" i="1" dirty="0" smtClean="0">
                <a:solidFill>
                  <a:srgbClr val="002060"/>
                </a:solidFill>
                <a:latin typeface="+mn-lt"/>
                <a:cs typeface="Arial" panose="020B0604020202020204" pitchFamily="34" charset="0"/>
              </a:rPr>
              <a:t>РФ, в </a:t>
            </a:r>
            <a:r>
              <a:rPr lang="ru-RU" sz="1800" i="1" dirty="0">
                <a:solidFill>
                  <a:srgbClr val="002060"/>
                </a:solidFill>
                <a:latin typeface="+mn-lt"/>
                <a:cs typeface="Arial" panose="020B0604020202020204" pitchFamily="34" charset="0"/>
              </a:rPr>
              <a:t>части </a:t>
            </a:r>
            <a:r>
              <a:rPr lang="ru-RU" sz="1800" i="1" dirty="0" smtClean="0">
                <a:solidFill>
                  <a:srgbClr val="002060"/>
                </a:solidFill>
                <a:latin typeface="+mn-lt"/>
                <a:cs typeface="Arial" panose="020B0604020202020204" pitchFamily="34" charset="0"/>
              </a:rPr>
              <a:t>компенсации </a:t>
            </a:r>
            <a:r>
              <a:rPr lang="ru-RU" sz="1800" i="1" dirty="0">
                <a:solidFill>
                  <a:srgbClr val="002060"/>
                </a:solidFill>
                <a:latin typeface="+mn-lt"/>
                <a:cs typeface="Arial" panose="020B0604020202020204" pitchFamily="34" charset="0"/>
              </a:rPr>
              <a:t>стоимости проезда к месту использования отпуска и обратно в случае предоставления им не ежегодного оплачиваемого, а </a:t>
            </a:r>
            <a:r>
              <a:rPr lang="ru-RU" sz="1800" i="1" u="sng" dirty="0">
                <a:solidFill>
                  <a:srgbClr val="002060"/>
                </a:solidFill>
                <a:latin typeface="+mn-lt"/>
                <a:cs typeface="Arial" panose="020B0604020202020204" pitchFamily="34" charset="0"/>
              </a:rPr>
              <a:t>другого вида отпуска</a:t>
            </a:r>
            <a:r>
              <a:rPr lang="ru-RU" sz="1800" i="1" dirty="0">
                <a:solidFill>
                  <a:srgbClr val="002060"/>
                </a:solidFill>
                <a:latin typeface="+mn-lt"/>
                <a:cs typeface="Arial" panose="020B0604020202020204" pitchFamily="34" charset="0"/>
              </a:rPr>
              <a:t>, исходя из того, что в </a:t>
            </a:r>
            <a:r>
              <a:rPr lang="ru-RU" sz="1800" i="1" dirty="0" smtClean="0">
                <a:solidFill>
                  <a:srgbClr val="002060"/>
                </a:solidFill>
                <a:latin typeface="+mn-lt"/>
                <a:cs typeface="Arial" panose="020B0604020202020204" pitchFamily="34" charset="0"/>
              </a:rPr>
              <a:t>нормативных </a:t>
            </a:r>
            <a:r>
              <a:rPr lang="ru-RU" sz="1800" i="1" dirty="0">
                <a:solidFill>
                  <a:srgbClr val="002060"/>
                </a:solidFill>
                <a:latin typeface="+mn-lt"/>
                <a:cs typeface="Arial" panose="020B0604020202020204" pitchFamily="34" charset="0"/>
              </a:rPr>
              <a:t>правовых </a:t>
            </a:r>
            <a:r>
              <a:rPr lang="ru-RU" sz="1800" i="1" dirty="0" smtClean="0">
                <a:solidFill>
                  <a:srgbClr val="002060"/>
                </a:solidFill>
                <a:latin typeface="+mn-lt"/>
                <a:cs typeface="Arial" panose="020B0604020202020204" pitchFamily="34" charset="0"/>
              </a:rPr>
              <a:t>актах </a:t>
            </a:r>
            <a:r>
              <a:rPr lang="ru-RU" sz="1800" i="1" dirty="0">
                <a:solidFill>
                  <a:srgbClr val="002060"/>
                </a:solidFill>
                <a:latin typeface="+mn-lt"/>
                <a:cs typeface="Arial" panose="020B0604020202020204" pitchFamily="34" charset="0"/>
              </a:rPr>
              <a:t>органов государственной власти субъектов </a:t>
            </a:r>
            <a:r>
              <a:rPr lang="ru-RU" sz="1800" i="1" dirty="0" smtClean="0">
                <a:solidFill>
                  <a:srgbClr val="002060"/>
                </a:solidFill>
                <a:latin typeface="+mn-lt"/>
                <a:cs typeface="Arial" panose="020B0604020202020204" pitchFamily="34" charset="0"/>
              </a:rPr>
              <a:t>РФ установлена такая дополнительная гарантия как вид отпуска.</a:t>
            </a:r>
            <a:endParaRPr lang="ru-RU" sz="1800" i="1" dirty="0">
              <a:solidFill>
                <a:srgbClr val="002060"/>
              </a:solidFill>
              <a:latin typeface="+mn-lt"/>
              <a:cs typeface="Arial" panose="020B0604020202020204" pitchFamily="34" charset="0"/>
            </a:endParaRPr>
          </a:p>
        </p:txBody>
      </p:sp>
      <p:sp>
        <p:nvSpPr>
          <p:cNvPr id="4" name="Заголовок 1"/>
          <p:cNvSpPr txBox="1">
            <a:spLocks/>
          </p:cNvSpPr>
          <p:nvPr/>
        </p:nvSpPr>
        <p:spPr bwMode="auto">
          <a:xfrm>
            <a:off x="1117390" y="373306"/>
            <a:ext cx="6984776" cy="463846"/>
          </a:xfrm>
          <a:prstGeom prst="rect">
            <a:avLst/>
          </a:prstGeom>
          <a:noFill/>
          <a:ln w="9525">
            <a:noFill/>
            <a:miter lim="800000"/>
            <a:headEnd/>
            <a:tailEnd/>
          </a:ln>
        </p:spPr>
        <p:txBody>
          <a:bodyPr wrap="square" lIns="90000" tIns="46800" rIns="90000" bIns="46800" anchor="ctr" anchorCtr="1">
            <a:spAutoFit/>
          </a:bodyPr>
          <a:lstStyle/>
          <a:p>
            <a:pPr algn="ctr"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altLang="ru-RU" sz="2400" b="1" kern="0" dirty="0" smtClean="0">
                <a:solidFill>
                  <a:srgbClr val="009242"/>
                </a:solidFill>
                <a:latin typeface="Arial" charset="0"/>
                <a:ea typeface="Arial Unicode MS" pitchFamily="34" charset="-128"/>
                <a:cs typeface="Arial Unicode MS" pitchFamily="34" charset="-128"/>
              </a:rPr>
              <a:t>Законодательство Российской Федерации </a:t>
            </a:r>
            <a:endParaRPr lang="ru-RU" altLang="ru-RU" sz="2400" b="1" kern="0" dirty="0">
              <a:solidFill>
                <a:srgbClr val="009242"/>
              </a:solidFill>
              <a:latin typeface="Arial" charset="0"/>
              <a:ea typeface="Arial Unicode MS" pitchFamily="34" charset="-128"/>
              <a:cs typeface="Arial Unicode MS" pitchFamily="34" charset="-128"/>
            </a:endParaRPr>
          </a:p>
        </p:txBody>
      </p:sp>
    </p:spTree>
    <p:extLst>
      <p:ext uri="{BB962C8B-B14F-4D97-AF65-F5344CB8AC3E}">
        <p14:creationId xmlns:p14="http://schemas.microsoft.com/office/powerpoint/2010/main" val="27984222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6D9F1"/>
        </a:solidFill>
        <a:effectLst/>
      </p:bgPr>
    </p:bg>
    <p:spTree>
      <p:nvGrpSpPr>
        <p:cNvPr id="1" name=""/>
        <p:cNvGrpSpPr/>
        <p:nvPr/>
      </p:nvGrpSpPr>
      <p:grpSpPr>
        <a:xfrm>
          <a:off x="0" y="0"/>
          <a:ext cx="0" cy="0"/>
          <a:chOff x="0" y="0"/>
          <a:chExt cx="0" cy="0"/>
        </a:xfrm>
      </p:grpSpPr>
      <p:sp>
        <p:nvSpPr>
          <p:cNvPr id="33795" name="Прямоугольник 2"/>
          <p:cNvSpPr>
            <a:spLocks noChangeArrowheads="1"/>
          </p:cNvSpPr>
          <p:nvPr/>
        </p:nvSpPr>
        <p:spPr bwMode="auto">
          <a:xfrm>
            <a:off x="323528" y="1628800"/>
            <a:ext cx="8572500" cy="47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marL="285750" indent="-285750" algn="just">
              <a:spcBef>
                <a:spcPts val="0"/>
              </a:spcBef>
              <a:spcAft>
                <a:spcPts val="1200"/>
              </a:spcAft>
              <a:buClr>
                <a:srgbClr val="009242"/>
              </a:buClr>
              <a:buSzPct val="60000"/>
              <a:buFont typeface="Wingdings" panose="05000000000000000000" pitchFamily="2" charset="2"/>
              <a:buChar char="q"/>
            </a:pPr>
            <a:r>
              <a:rPr lang="ru-RU" sz="1800" b="1" dirty="0" smtClean="0">
                <a:solidFill>
                  <a:srgbClr val="C00000"/>
                </a:solidFill>
                <a:latin typeface="Arial" panose="020B0604020202020204" pitchFamily="34" charset="0"/>
                <a:cs typeface="Arial" panose="020B0604020202020204" pitchFamily="34" charset="0"/>
              </a:rPr>
              <a:t>Закон </a:t>
            </a:r>
            <a:r>
              <a:rPr lang="ru-RU" sz="1800" b="1" dirty="0">
                <a:solidFill>
                  <a:srgbClr val="C00000"/>
                </a:solidFill>
                <a:latin typeface="Arial" panose="020B0604020202020204" pitchFamily="34" charset="0"/>
                <a:cs typeface="Arial" panose="020B0604020202020204" pitchFamily="34" charset="0"/>
              </a:rPr>
              <a:t>НАО от </a:t>
            </a:r>
            <a:r>
              <a:rPr lang="ru-RU" sz="1800" b="1" dirty="0" smtClean="0">
                <a:solidFill>
                  <a:srgbClr val="C00000"/>
                </a:solidFill>
                <a:latin typeface="Arial" panose="020B0604020202020204" pitchFamily="34" charset="0"/>
                <a:cs typeface="Arial" panose="020B0604020202020204" pitchFamily="34" charset="0"/>
              </a:rPr>
              <a:t>01.12.2005 </a:t>
            </a:r>
            <a:r>
              <a:rPr lang="ru-RU" sz="1800" b="1" dirty="0">
                <a:solidFill>
                  <a:srgbClr val="C00000"/>
                </a:solidFill>
                <a:latin typeface="Arial" panose="020B0604020202020204" pitchFamily="34" charset="0"/>
                <a:cs typeface="Arial" panose="020B0604020202020204" pitchFamily="34" charset="0"/>
              </a:rPr>
              <a:t>№ </a:t>
            </a:r>
            <a:r>
              <a:rPr lang="ru-RU" sz="1800" b="1" dirty="0" smtClean="0">
                <a:solidFill>
                  <a:srgbClr val="C00000"/>
                </a:solidFill>
                <a:latin typeface="Arial" panose="020B0604020202020204" pitchFamily="34" charset="0"/>
                <a:cs typeface="Arial" panose="020B0604020202020204" pitchFamily="34" charset="0"/>
              </a:rPr>
              <a:t>636-оз </a:t>
            </a:r>
            <a:r>
              <a:rPr lang="ru-RU" sz="1800" b="1" dirty="0" smtClean="0">
                <a:solidFill>
                  <a:srgbClr val="002060"/>
                </a:solidFill>
                <a:latin typeface="Arial" panose="020B0604020202020204" pitchFamily="34" charset="0"/>
                <a:cs typeface="Arial" panose="020B0604020202020204" pitchFamily="34" charset="0"/>
              </a:rPr>
              <a:t>«О государственной гражданской службе Ненецкого автономного округа» </a:t>
            </a:r>
            <a:r>
              <a:rPr lang="ru-RU" sz="1800" b="1" dirty="0" smtClean="0">
                <a:solidFill>
                  <a:srgbClr val="C00000"/>
                </a:solidFill>
                <a:latin typeface="Arial" panose="020B0604020202020204" pitchFamily="34" charset="0"/>
                <a:cs typeface="Arial" panose="020B0604020202020204" pitchFamily="34" charset="0"/>
              </a:rPr>
              <a:t>(часть 2 статьи 15)</a:t>
            </a:r>
          </a:p>
          <a:p>
            <a:pPr marL="285750" indent="-285750" algn="just">
              <a:spcBef>
                <a:spcPts val="0"/>
              </a:spcBef>
              <a:spcAft>
                <a:spcPts val="1200"/>
              </a:spcAft>
              <a:buClr>
                <a:srgbClr val="009242"/>
              </a:buClr>
              <a:buSzPct val="60000"/>
              <a:buFont typeface="Wingdings" panose="05000000000000000000" pitchFamily="2" charset="2"/>
              <a:buChar char="q"/>
            </a:pPr>
            <a:r>
              <a:rPr lang="ru-RU" sz="1800" b="1" dirty="0">
                <a:solidFill>
                  <a:srgbClr val="C00000"/>
                </a:solidFill>
                <a:latin typeface="Arial" panose="020B0604020202020204" pitchFamily="34" charset="0"/>
                <a:cs typeface="Arial" panose="020B0604020202020204" pitchFamily="34" charset="0"/>
              </a:rPr>
              <a:t>Закон НАО от 06.01.2005 № </a:t>
            </a:r>
            <a:r>
              <a:rPr lang="ru-RU" sz="1800" b="1" dirty="0" smtClean="0">
                <a:solidFill>
                  <a:srgbClr val="C00000"/>
                </a:solidFill>
                <a:latin typeface="Arial" panose="020B0604020202020204" pitchFamily="34" charset="0"/>
                <a:cs typeface="Arial" panose="020B0604020202020204" pitchFamily="34" charset="0"/>
              </a:rPr>
              <a:t>538-оз </a:t>
            </a:r>
            <a:r>
              <a:rPr lang="ru-RU" sz="1800" b="1" dirty="0">
                <a:solidFill>
                  <a:srgbClr val="002060"/>
                </a:solidFill>
                <a:latin typeface="Arial" panose="020B0604020202020204" pitchFamily="34" charset="0"/>
                <a:cs typeface="Arial" panose="020B0604020202020204" pitchFamily="34" charset="0"/>
              </a:rPr>
              <a:t>«О </a:t>
            </a:r>
            <a:r>
              <a:rPr lang="ru-RU" sz="1800" b="1" dirty="0" smtClean="0">
                <a:solidFill>
                  <a:srgbClr val="002060"/>
                </a:solidFill>
                <a:latin typeface="Arial" panose="020B0604020202020204" pitchFamily="34" charset="0"/>
                <a:cs typeface="Arial" panose="020B0604020202020204" pitchFamily="34" charset="0"/>
              </a:rPr>
              <a:t>статусе лиц, замещающих государственные должности Ненецкого автономного округа»</a:t>
            </a:r>
            <a:br>
              <a:rPr lang="ru-RU" sz="1800" b="1" dirty="0" smtClean="0">
                <a:solidFill>
                  <a:srgbClr val="002060"/>
                </a:solidFill>
                <a:latin typeface="Arial" panose="020B0604020202020204" pitchFamily="34" charset="0"/>
                <a:cs typeface="Arial" panose="020B0604020202020204" pitchFamily="34" charset="0"/>
              </a:rPr>
            </a:br>
            <a:r>
              <a:rPr lang="ru-RU" sz="1800" b="1" dirty="0" smtClean="0">
                <a:solidFill>
                  <a:srgbClr val="C00000"/>
                </a:solidFill>
                <a:latin typeface="Arial" panose="020B0604020202020204" pitchFamily="34" charset="0"/>
                <a:cs typeface="Arial" panose="020B0604020202020204" pitchFamily="34" charset="0"/>
              </a:rPr>
              <a:t>(часть 5 статьи 10.6)</a:t>
            </a:r>
          </a:p>
          <a:p>
            <a:pPr marL="285750" indent="-285750" algn="just">
              <a:spcBef>
                <a:spcPts val="0"/>
              </a:spcBef>
              <a:spcAft>
                <a:spcPts val="1200"/>
              </a:spcAft>
              <a:buClr>
                <a:srgbClr val="009242"/>
              </a:buClr>
              <a:buSzPct val="60000"/>
              <a:buFont typeface="Wingdings" panose="05000000000000000000" pitchFamily="2" charset="2"/>
              <a:buChar char="ü"/>
            </a:pPr>
            <a:r>
              <a:rPr lang="ru-RU" sz="1800" dirty="0">
                <a:solidFill>
                  <a:srgbClr val="002060"/>
                </a:solidFill>
                <a:latin typeface="+mn-lt"/>
                <a:cs typeface="Arial" panose="020B0604020202020204" pitchFamily="34" charset="0"/>
              </a:rPr>
              <a:t>Компенсация расходов на оплату стоимости проезда и провоза багажа </a:t>
            </a:r>
            <a:r>
              <a:rPr lang="ru-RU" sz="1800" u="sng" dirty="0">
                <a:solidFill>
                  <a:srgbClr val="002060"/>
                </a:solidFill>
                <a:latin typeface="+mn-lt"/>
                <a:cs typeface="Arial" panose="020B0604020202020204" pitchFamily="34" charset="0"/>
              </a:rPr>
              <a:t>лиц, замещающих государственные должности округа, </a:t>
            </a:r>
            <a:r>
              <a:rPr lang="ru-RU" sz="1800" u="sng" dirty="0" smtClean="0">
                <a:solidFill>
                  <a:srgbClr val="002060"/>
                </a:solidFill>
                <a:latin typeface="+mn-lt"/>
                <a:cs typeface="Arial" panose="020B0604020202020204" pitchFamily="34" charset="0"/>
              </a:rPr>
              <a:t>гражданских служащих </a:t>
            </a:r>
            <a:r>
              <a:rPr lang="ru-RU" sz="1800" dirty="0" smtClean="0">
                <a:solidFill>
                  <a:srgbClr val="002060"/>
                </a:solidFill>
                <a:latin typeface="+mn-lt"/>
                <a:cs typeface="Arial" panose="020B0604020202020204" pitchFamily="34" charset="0"/>
              </a:rPr>
              <a:t>и </a:t>
            </a:r>
            <a:r>
              <a:rPr lang="ru-RU" sz="1800" dirty="0">
                <a:solidFill>
                  <a:srgbClr val="002060"/>
                </a:solidFill>
                <a:latin typeface="+mn-lt"/>
                <a:cs typeface="Arial" panose="020B0604020202020204" pitchFamily="34" charset="0"/>
              </a:rPr>
              <a:t>неработающих членов их семей в пределах территории Российской Федерации к месту использования отпуска и обратно осуществляется в </a:t>
            </a:r>
            <a:r>
              <a:rPr lang="ru-RU" sz="1800" dirty="0" smtClean="0">
                <a:solidFill>
                  <a:srgbClr val="002060"/>
                </a:solidFill>
                <a:latin typeface="+mn-lt"/>
                <a:cs typeface="Arial" panose="020B0604020202020204" pitchFamily="34" charset="0"/>
              </a:rPr>
              <a:t>соответствии</a:t>
            </a:r>
            <a:br>
              <a:rPr lang="ru-RU" sz="1800" dirty="0" smtClean="0">
                <a:solidFill>
                  <a:srgbClr val="002060"/>
                </a:solidFill>
                <a:latin typeface="+mn-lt"/>
                <a:cs typeface="Arial" panose="020B0604020202020204" pitchFamily="34" charset="0"/>
              </a:rPr>
            </a:br>
            <a:r>
              <a:rPr lang="ru-RU" sz="1800" u="sng" dirty="0" smtClean="0">
                <a:solidFill>
                  <a:srgbClr val="002060"/>
                </a:solidFill>
                <a:latin typeface="+mn-lt"/>
                <a:cs typeface="Arial" panose="020B0604020202020204" pitchFamily="34" charset="0"/>
              </a:rPr>
              <a:t>со </a:t>
            </a:r>
            <a:r>
              <a:rPr lang="ru-RU" sz="1800" u="sng" dirty="0">
                <a:solidFill>
                  <a:srgbClr val="002060"/>
                </a:solidFill>
                <a:latin typeface="+mn-lt"/>
                <a:cs typeface="Arial" panose="020B0604020202020204" pitchFamily="34" charset="0"/>
              </a:rPr>
              <a:t>статьей 7 закона Ненецкого автономного округа от 6 января 2005 </a:t>
            </a:r>
            <a:r>
              <a:rPr lang="ru-RU" sz="1800" u="sng" dirty="0" smtClean="0">
                <a:solidFill>
                  <a:srgbClr val="002060"/>
                </a:solidFill>
                <a:latin typeface="+mn-lt"/>
                <a:cs typeface="Arial" panose="020B0604020202020204" pitchFamily="34" charset="0"/>
              </a:rPr>
              <a:t>года</a:t>
            </a:r>
            <a:br>
              <a:rPr lang="ru-RU" sz="1800" u="sng" dirty="0" smtClean="0">
                <a:solidFill>
                  <a:srgbClr val="002060"/>
                </a:solidFill>
                <a:latin typeface="+mn-lt"/>
                <a:cs typeface="Arial" panose="020B0604020202020204" pitchFamily="34" charset="0"/>
              </a:rPr>
            </a:br>
            <a:r>
              <a:rPr lang="ru-RU" sz="1800" u="sng" dirty="0" smtClean="0">
                <a:solidFill>
                  <a:srgbClr val="002060"/>
                </a:solidFill>
                <a:latin typeface="+mn-lt"/>
                <a:cs typeface="Arial" panose="020B0604020202020204" pitchFamily="34" charset="0"/>
              </a:rPr>
              <a:t>№ 551-оз </a:t>
            </a:r>
            <a:r>
              <a:rPr lang="ru-RU" sz="1800" dirty="0" smtClean="0">
                <a:solidFill>
                  <a:srgbClr val="002060"/>
                </a:solidFill>
                <a:latin typeface="+mn-lt"/>
                <a:cs typeface="Arial" panose="020B0604020202020204" pitchFamily="34" charset="0"/>
              </a:rPr>
              <a:t>«О </a:t>
            </a:r>
            <a:r>
              <a:rPr lang="ru-RU" sz="1800" dirty="0">
                <a:solidFill>
                  <a:srgbClr val="002060"/>
                </a:solidFill>
                <a:latin typeface="+mn-lt"/>
                <a:cs typeface="Arial" panose="020B0604020202020204" pitchFamily="34" charset="0"/>
              </a:rPr>
              <a:t>гарантиях и компенсациях лицам, работающим в организациях, финансируемых за счет средств окружного бюджета, а также лицам, получающим стипендии за счет средств окружного </a:t>
            </a:r>
            <a:r>
              <a:rPr lang="ru-RU" sz="1800" dirty="0" smtClean="0">
                <a:solidFill>
                  <a:srgbClr val="002060"/>
                </a:solidFill>
                <a:latin typeface="+mn-lt"/>
                <a:cs typeface="Arial" panose="020B0604020202020204" pitchFamily="34" charset="0"/>
              </a:rPr>
              <a:t>бюджета»</a:t>
            </a:r>
            <a:endParaRPr lang="ru-RU" sz="1800" b="1" dirty="0">
              <a:solidFill>
                <a:srgbClr val="002060"/>
              </a:solidFill>
              <a:latin typeface="Arial" panose="020B0604020202020204" pitchFamily="34" charset="0"/>
              <a:cs typeface="Arial" panose="020B0604020202020204" pitchFamily="34" charset="0"/>
            </a:endParaRPr>
          </a:p>
          <a:p>
            <a:pPr algn="just">
              <a:spcBef>
                <a:spcPts val="0"/>
              </a:spcBef>
              <a:spcAft>
                <a:spcPts val="600"/>
              </a:spcAft>
              <a:buNone/>
            </a:pPr>
            <a:endParaRPr lang="ru-RU" sz="1700" dirty="0" smtClean="0">
              <a:solidFill>
                <a:srgbClr val="0070C0"/>
              </a:solidFill>
              <a:latin typeface="Arial" panose="020B0604020202020204" pitchFamily="34" charset="0"/>
              <a:cs typeface="Arial" panose="020B0604020202020204" pitchFamily="34" charset="0"/>
            </a:endParaRPr>
          </a:p>
          <a:p>
            <a:pPr marL="285750" indent="-285750" algn="just">
              <a:spcBef>
                <a:spcPts val="0"/>
              </a:spcBef>
              <a:spcAft>
                <a:spcPts val="600"/>
              </a:spcAft>
              <a:buNone/>
            </a:pPr>
            <a:endParaRPr lang="ru-RU" sz="1700" dirty="0" smtClean="0">
              <a:solidFill>
                <a:srgbClr val="0070C0"/>
              </a:solidFill>
              <a:latin typeface="Arial" panose="020B0604020202020204" pitchFamily="34" charset="0"/>
              <a:cs typeface="Arial" panose="020B0604020202020204" pitchFamily="34" charset="0"/>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16631"/>
            <a:ext cx="936104" cy="1245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Заголовок 1"/>
          <p:cNvSpPr txBox="1">
            <a:spLocks/>
          </p:cNvSpPr>
          <p:nvPr/>
        </p:nvSpPr>
        <p:spPr bwMode="auto">
          <a:xfrm>
            <a:off x="1907704" y="322812"/>
            <a:ext cx="6157888" cy="833178"/>
          </a:xfrm>
          <a:prstGeom prst="rect">
            <a:avLst/>
          </a:prstGeom>
          <a:noFill/>
          <a:ln w="9525">
            <a:noFill/>
            <a:miter lim="800000"/>
            <a:headEnd/>
            <a:tailEnd/>
          </a:ln>
        </p:spPr>
        <p:txBody>
          <a:bodyPr wrap="square" lIns="90000" tIns="46800" rIns="90000" bIns="46800" anchor="ctr" anchorCtr="1">
            <a:spAutoFit/>
          </a:bodyPr>
          <a:lstStyle/>
          <a:p>
            <a:pPr algn="ctr"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altLang="ru-RU" sz="2400" b="1" kern="0" dirty="0" smtClean="0">
                <a:solidFill>
                  <a:srgbClr val="009242"/>
                </a:solidFill>
                <a:latin typeface="Arial" charset="0"/>
                <a:ea typeface="Arial Unicode MS" pitchFamily="34" charset="-128"/>
                <a:cs typeface="Arial Unicode MS" pitchFamily="34" charset="-128"/>
              </a:rPr>
              <a:t>Законодательство</a:t>
            </a:r>
          </a:p>
          <a:p>
            <a:pPr algn="ctr"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altLang="ru-RU" sz="2400" b="1" kern="0" dirty="0" smtClean="0">
                <a:solidFill>
                  <a:srgbClr val="009242"/>
                </a:solidFill>
                <a:latin typeface="Arial" charset="0"/>
                <a:ea typeface="Arial Unicode MS" pitchFamily="34" charset="-128"/>
                <a:cs typeface="Arial Unicode MS" pitchFamily="34" charset="-128"/>
              </a:rPr>
              <a:t>Ненецкого </a:t>
            </a:r>
            <a:r>
              <a:rPr lang="ru-RU" altLang="ru-RU" sz="2400" b="1" kern="0" dirty="0" smtClean="0">
                <a:solidFill>
                  <a:srgbClr val="009242"/>
                </a:solidFill>
                <a:latin typeface="Arial" charset="0"/>
                <a:ea typeface="Arial Unicode MS" pitchFamily="34" charset="-128"/>
                <a:cs typeface="Arial Unicode MS" pitchFamily="34" charset="-128"/>
              </a:rPr>
              <a:t>автономного </a:t>
            </a:r>
            <a:r>
              <a:rPr lang="ru-RU" altLang="ru-RU" sz="2400" b="1" kern="0" dirty="0" smtClean="0">
                <a:solidFill>
                  <a:srgbClr val="009242"/>
                </a:solidFill>
                <a:latin typeface="Arial" charset="0"/>
                <a:ea typeface="Arial Unicode MS" pitchFamily="34" charset="-128"/>
                <a:cs typeface="Arial Unicode MS" pitchFamily="34" charset="-128"/>
              </a:rPr>
              <a:t>округа  </a:t>
            </a:r>
            <a:endParaRPr lang="ru-RU" altLang="ru-RU" sz="2400" b="1" kern="0" dirty="0">
              <a:solidFill>
                <a:srgbClr val="009242"/>
              </a:solidFill>
              <a:latin typeface="Arial" charset="0"/>
              <a:ea typeface="Arial Unicode MS" pitchFamily="34" charset="-128"/>
              <a:cs typeface="Arial Unicode MS" pitchFamily="34" charset="-128"/>
            </a:endParaRPr>
          </a:p>
        </p:txBody>
      </p:sp>
    </p:spTree>
    <p:extLst>
      <p:ext uri="{BB962C8B-B14F-4D97-AF65-F5344CB8AC3E}">
        <p14:creationId xmlns:p14="http://schemas.microsoft.com/office/powerpoint/2010/main" val="21117303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ircle(in)">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33795" name="Прямоугольник 2"/>
          <p:cNvSpPr>
            <a:spLocks noChangeArrowheads="1"/>
          </p:cNvSpPr>
          <p:nvPr/>
        </p:nvSpPr>
        <p:spPr bwMode="auto">
          <a:xfrm>
            <a:off x="323528" y="1628800"/>
            <a:ext cx="8572500" cy="4431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marL="285750" indent="-285750" algn="just">
              <a:spcBef>
                <a:spcPts val="0"/>
              </a:spcBef>
              <a:spcAft>
                <a:spcPts val="1200"/>
              </a:spcAft>
              <a:buClr>
                <a:srgbClr val="009242"/>
              </a:buClr>
              <a:buSzPct val="60000"/>
              <a:buFont typeface="Wingdings" panose="05000000000000000000" pitchFamily="2" charset="2"/>
              <a:buChar char="q"/>
            </a:pPr>
            <a:r>
              <a:rPr lang="ru-RU" sz="1800" b="1" dirty="0" smtClean="0">
                <a:solidFill>
                  <a:srgbClr val="C00000"/>
                </a:solidFill>
                <a:latin typeface="Arial" panose="020B0604020202020204" pitchFamily="34" charset="0"/>
                <a:cs typeface="Arial" panose="020B0604020202020204" pitchFamily="34" charset="0"/>
              </a:rPr>
              <a:t>Закон </a:t>
            </a:r>
            <a:r>
              <a:rPr lang="ru-RU" sz="1800" b="1" dirty="0">
                <a:solidFill>
                  <a:srgbClr val="C00000"/>
                </a:solidFill>
                <a:latin typeface="Arial" panose="020B0604020202020204" pitchFamily="34" charset="0"/>
                <a:cs typeface="Arial" panose="020B0604020202020204" pitchFamily="34" charset="0"/>
              </a:rPr>
              <a:t>НАО от 06.01.2005 № 551-оз </a:t>
            </a:r>
            <a:r>
              <a:rPr lang="ru-RU" sz="1800" b="1" dirty="0">
                <a:solidFill>
                  <a:srgbClr val="002060"/>
                </a:solidFill>
                <a:latin typeface="Arial" panose="020B0604020202020204" pitchFamily="34" charset="0"/>
                <a:cs typeface="Arial" panose="020B0604020202020204" pitchFamily="34" charset="0"/>
              </a:rPr>
              <a:t>«О гарантиях и компенсациях лицам, работающим в организациях, финансируемых за счет средств окружного бюджета, а также лицам, получающим стипендии за счет средств окружного бюджета» </a:t>
            </a:r>
            <a:r>
              <a:rPr lang="ru-RU" sz="1800" b="1" dirty="0">
                <a:solidFill>
                  <a:srgbClr val="C00000"/>
                </a:solidFill>
                <a:latin typeface="Arial" panose="020B0604020202020204" pitchFamily="34" charset="0"/>
                <a:cs typeface="Arial" panose="020B0604020202020204" pitchFamily="34" charset="0"/>
              </a:rPr>
              <a:t>(статья 7)</a:t>
            </a:r>
          </a:p>
          <a:p>
            <a:pPr algn="just">
              <a:spcBef>
                <a:spcPts val="0"/>
              </a:spcBef>
              <a:spcAft>
                <a:spcPts val="1800"/>
              </a:spcAft>
              <a:buClr>
                <a:srgbClr val="009242"/>
              </a:buClr>
              <a:buSzPct val="60000"/>
              <a:buNone/>
            </a:pPr>
            <a:r>
              <a:rPr lang="ru-RU" sz="1800" b="1" i="1" dirty="0">
                <a:solidFill>
                  <a:schemeClr val="accent2">
                    <a:lumMod val="50000"/>
                  </a:schemeClr>
                </a:solidFill>
                <a:latin typeface="Times New Roman" panose="02020603050405020304" pitchFamily="18" charset="0"/>
                <a:cs typeface="Times New Roman" panose="02020603050405020304" pitchFamily="18" charset="0"/>
              </a:rPr>
              <a:t>Размер, условия и порядок компенсации расходов на оплату стоимости проезда и провоза багажа к месту использования отпуска и обратно </a:t>
            </a:r>
            <a:r>
              <a:rPr lang="ru-RU" sz="1800" dirty="0">
                <a:solidFill>
                  <a:schemeClr val="accent2">
                    <a:lumMod val="50000"/>
                  </a:schemeClr>
                </a:solidFill>
                <a:latin typeface="Times New Roman" panose="02020603050405020304" pitchFamily="18" charset="0"/>
                <a:cs typeface="Times New Roman" panose="02020603050405020304" pitchFamily="18" charset="0"/>
              </a:rPr>
              <a:t>для лиц, работающих в организациях, финансируемых за счет средств окружного бюджета, и членов их семей </a:t>
            </a:r>
            <a:r>
              <a:rPr lang="ru-RU" sz="1800" b="1" i="1" dirty="0">
                <a:solidFill>
                  <a:schemeClr val="accent2">
                    <a:lumMod val="50000"/>
                  </a:schemeClr>
                </a:solidFill>
                <a:latin typeface="Times New Roman" panose="02020603050405020304" pitchFamily="18" charset="0"/>
                <a:cs typeface="Times New Roman" panose="02020603050405020304" pitchFamily="18" charset="0"/>
              </a:rPr>
              <a:t>устанавливаются Администрацией Ненецкого автономного округа в части, не урегулированной настоящей статьей</a:t>
            </a:r>
            <a:r>
              <a:rPr lang="ru-RU" sz="1800" dirty="0">
                <a:solidFill>
                  <a:schemeClr val="accent2">
                    <a:lumMod val="50000"/>
                  </a:schemeClr>
                </a:solidFill>
                <a:latin typeface="Times New Roman" panose="02020603050405020304" pitchFamily="18" charset="0"/>
                <a:cs typeface="Times New Roman" panose="02020603050405020304" pitchFamily="18" charset="0"/>
              </a:rPr>
              <a:t>.</a:t>
            </a:r>
          </a:p>
          <a:p>
            <a:pPr marL="285750" indent="-285750" algn="just">
              <a:spcBef>
                <a:spcPts val="0"/>
              </a:spcBef>
              <a:spcAft>
                <a:spcPts val="600"/>
              </a:spcAft>
              <a:buClr>
                <a:srgbClr val="009242"/>
              </a:buClr>
              <a:buSzPct val="60000"/>
              <a:buFont typeface="Wingdings" panose="05000000000000000000" pitchFamily="2" charset="2"/>
              <a:buChar char="q"/>
            </a:pPr>
            <a:r>
              <a:rPr lang="ru-RU" sz="1800" b="1" dirty="0" smtClean="0">
                <a:solidFill>
                  <a:srgbClr val="002060"/>
                </a:solidFill>
                <a:latin typeface="Arial" panose="020B0604020202020204" pitchFamily="34" charset="0"/>
                <a:cs typeface="Arial" panose="020B0604020202020204" pitchFamily="34" charset="0"/>
              </a:rPr>
              <a:t>Постановление </a:t>
            </a:r>
            <a:r>
              <a:rPr lang="ru-RU" sz="1800" b="1" dirty="0">
                <a:solidFill>
                  <a:srgbClr val="002060"/>
                </a:solidFill>
                <a:latin typeface="Arial" panose="020B0604020202020204" pitchFamily="34" charset="0"/>
                <a:cs typeface="Arial" panose="020B0604020202020204" pitchFamily="34" charset="0"/>
              </a:rPr>
              <a:t>Администрации Ненецкого автономного округа от </a:t>
            </a:r>
            <a:r>
              <a:rPr lang="ru-RU" sz="1800" b="1" dirty="0" smtClean="0">
                <a:solidFill>
                  <a:srgbClr val="002060"/>
                </a:solidFill>
                <a:latin typeface="Arial" panose="020B0604020202020204" pitchFamily="34" charset="0"/>
                <a:cs typeface="Arial" panose="020B0604020202020204" pitchFamily="34" charset="0"/>
              </a:rPr>
              <a:t>16.02.2009 </a:t>
            </a:r>
            <a:r>
              <a:rPr lang="ru-RU" sz="1800" b="1" dirty="0" smtClean="0">
                <a:solidFill>
                  <a:srgbClr val="002060"/>
                </a:solidFill>
                <a:latin typeface="Arial" panose="020B0604020202020204" pitchFamily="34" charset="0"/>
                <a:cs typeface="Arial" panose="020B0604020202020204" pitchFamily="34" charset="0"/>
              </a:rPr>
              <a:t>№ 16-п </a:t>
            </a:r>
            <a:r>
              <a:rPr lang="ru-RU" sz="1800" b="1" dirty="0">
                <a:solidFill>
                  <a:srgbClr val="002060"/>
                </a:solidFill>
                <a:latin typeface="Arial" panose="020B0604020202020204" pitchFamily="34" charset="0"/>
                <a:cs typeface="Arial" panose="020B0604020202020204" pitchFamily="34" charset="0"/>
              </a:rPr>
              <a:t>«О компенсации расходов на оплату стоимости проезда и провоза багажа к месту использования отпуска и </a:t>
            </a:r>
            <a:r>
              <a:rPr lang="ru-RU" sz="1800" b="1" dirty="0" smtClean="0">
                <a:solidFill>
                  <a:srgbClr val="002060"/>
                </a:solidFill>
                <a:latin typeface="Arial" panose="020B0604020202020204" pitchFamily="34" charset="0"/>
                <a:cs typeface="Arial" panose="020B0604020202020204" pitchFamily="34" charset="0"/>
              </a:rPr>
              <a:t>обратно</a:t>
            </a:r>
            <a:r>
              <a:rPr lang="ru-RU" sz="1800" b="1" dirty="0" smtClean="0">
                <a:solidFill>
                  <a:srgbClr val="002060"/>
                </a:solidFill>
                <a:latin typeface="Arial" panose="020B0604020202020204" pitchFamily="34" charset="0"/>
                <a:cs typeface="Arial" panose="020B0604020202020204" pitchFamily="34" charset="0"/>
              </a:rPr>
              <a:t>»</a:t>
            </a:r>
          </a:p>
          <a:p>
            <a:pPr marL="285750" indent="-285750" algn="just">
              <a:spcBef>
                <a:spcPts val="0"/>
              </a:spcBef>
              <a:spcAft>
                <a:spcPts val="600"/>
              </a:spcAft>
              <a:buClr>
                <a:srgbClr val="009242"/>
              </a:buClr>
              <a:buSzPct val="60000"/>
              <a:buFont typeface="Arial" panose="020B0604020202020204" pitchFamily="34" charset="0"/>
              <a:buChar char="•"/>
            </a:pPr>
            <a:r>
              <a:rPr lang="ru-RU" sz="1800" b="1" i="1" dirty="0">
                <a:solidFill>
                  <a:schemeClr val="accent2">
                    <a:lumMod val="50000"/>
                  </a:schemeClr>
                </a:solidFill>
                <a:latin typeface="Times New Roman" panose="02020603050405020304" pitchFamily="18" charset="0"/>
                <a:cs typeface="Times New Roman" panose="02020603050405020304" pitchFamily="18" charset="0"/>
              </a:rPr>
              <a:t>Положение о компенсации расходов на оплату стоимости проезда и провоза багажа к месту использования отпуска и </a:t>
            </a:r>
            <a:r>
              <a:rPr lang="ru-RU" sz="1800" b="1" i="1" dirty="0" smtClean="0">
                <a:solidFill>
                  <a:schemeClr val="accent2">
                    <a:lumMod val="50000"/>
                  </a:schemeClr>
                </a:solidFill>
                <a:latin typeface="Times New Roman" panose="02020603050405020304" pitchFamily="18" charset="0"/>
                <a:cs typeface="Times New Roman" panose="02020603050405020304" pitchFamily="18" charset="0"/>
              </a:rPr>
              <a:t>обратно</a:t>
            </a:r>
            <a:endParaRPr lang="ru-RU" sz="1700" dirty="0" smtClean="0">
              <a:solidFill>
                <a:srgbClr val="0070C0"/>
              </a:solidFill>
              <a:latin typeface="Arial" panose="020B0604020202020204" pitchFamily="34" charset="0"/>
              <a:cs typeface="Arial" panose="020B0604020202020204" pitchFamily="34" charset="0"/>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16631"/>
            <a:ext cx="936104" cy="1245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Заголовок 1"/>
          <p:cNvSpPr txBox="1">
            <a:spLocks/>
          </p:cNvSpPr>
          <p:nvPr/>
        </p:nvSpPr>
        <p:spPr bwMode="auto">
          <a:xfrm>
            <a:off x="1907704" y="322812"/>
            <a:ext cx="6157888" cy="833178"/>
          </a:xfrm>
          <a:prstGeom prst="rect">
            <a:avLst/>
          </a:prstGeom>
          <a:noFill/>
          <a:ln w="9525">
            <a:noFill/>
            <a:miter lim="800000"/>
            <a:headEnd/>
            <a:tailEnd/>
          </a:ln>
        </p:spPr>
        <p:txBody>
          <a:bodyPr wrap="square" lIns="90000" tIns="46800" rIns="90000" bIns="46800" anchor="ctr" anchorCtr="1">
            <a:spAutoFit/>
          </a:bodyPr>
          <a:lstStyle/>
          <a:p>
            <a:pPr algn="ctr"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altLang="ru-RU" sz="2400" b="1" kern="0" dirty="0" smtClean="0">
                <a:solidFill>
                  <a:srgbClr val="009242"/>
                </a:solidFill>
                <a:latin typeface="Arial" charset="0"/>
                <a:ea typeface="Arial Unicode MS" pitchFamily="34" charset="-128"/>
                <a:cs typeface="Arial Unicode MS" pitchFamily="34" charset="-128"/>
              </a:rPr>
              <a:t>Законодательство</a:t>
            </a:r>
          </a:p>
          <a:p>
            <a:pPr algn="ctr"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altLang="ru-RU" sz="2400" b="1" kern="0" dirty="0" smtClean="0">
                <a:solidFill>
                  <a:srgbClr val="009242"/>
                </a:solidFill>
                <a:latin typeface="Arial" charset="0"/>
                <a:ea typeface="Arial Unicode MS" pitchFamily="34" charset="-128"/>
                <a:cs typeface="Arial Unicode MS" pitchFamily="34" charset="-128"/>
              </a:rPr>
              <a:t>Ненецкого </a:t>
            </a:r>
            <a:r>
              <a:rPr lang="ru-RU" altLang="ru-RU" sz="2400" b="1" kern="0" dirty="0" smtClean="0">
                <a:solidFill>
                  <a:srgbClr val="009242"/>
                </a:solidFill>
                <a:latin typeface="Arial" charset="0"/>
                <a:ea typeface="Arial Unicode MS" pitchFamily="34" charset="-128"/>
                <a:cs typeface="Arial Unicode MS" pitchFamily="34" charset="-128"/>
              </a:rPr>
              <a:t>автономного </a:t>
            </a:r>
            <a:r>
              <a:rPr lang="ru-RU" altLang="ru-RU" sz="2400" b="1" kern="0" dirty="0" smtClean="0">
                <a:solidFill>
                  <a:srgbClr val="009242"/>
                </a:solidFill>
                <a:latin typeface="Arial" charset="0"/>
                <a:ea typeface="Arial Unicode MS" pitchFamily="34" charset="-128"/>
                <a:cs typeface="Arial Unicode MS" pitchFamily="34" charset="-128"/>
              </a:rPr>
              <a:t>округа  </a:t>
            </a:r>
            <a:endParaRPr lang="ru-RU" altLang="ru-RU" sz="2400" b="1" kern="0" dirty="0">
              <a:solidFill>
                <a:srgbClr val="009242"/>
              </a:solidFill>
              <a:latin typeface="Arial" charset="0"/>
              <a:ea typeface="Arial Unicode MS" pitchFamily="34" charset="-128"/>
              <a:cs typeface="Arial Unicode MS" pitchFamily="34" charset="-128"/>
            </a:endParaRPr>
          </a:p>
        </p:txBody>
      </p:sp>
    </p:spTree>
    <p:extLst>
      <p:ext uri="{BB962C8B-B14F-4D97-AF65-F5344CB8AC3E}">
        <p14:creationId xmlns:p14="http://schemas.microsoft.com/office/powerpoint/2010/main" val="605288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ircle(in)">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rgbClr val="C6D9F1"/>
        </a:solidFill>
        <a:effectLst/>
      </p:bgPr>
    </p:bg>
    <p:spTree>
      <p:nvGrpSpPr>
        <p:cNvPr id="1" name=""/>
        <p:cNvGrpSpPr/>
        <p:nvPr/>
      </p:nvGrpSpPr>
      <p:grpSpPr>
        <a:xfrm>
          <a:off x="0" y="0"/>
          <a:ext cx="0" cy="0"/>
          <a:chOff x="0" y="0"/>
          <a:chExt cx="0" cy="0"/>
        </a:xfrm>
      </p:grpSpPr>
      <p:sp>
        <p:nvSpPr>
          <p:cNvPr id="2" name="Прямоугольник 1"/>
          <p:cNvSpPr>
            <a:spLocks noChangeArrowheads="1"/>
          </p:cNvSpPr>
          <p:nvPr/>
        </p:nvSpPr>
        <p:spPr bwMode="auto">
          <a:xfrm>
            <a:off x="1331640" y="357188"/>
            <a:ext cx="7661638"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ctr" eaLnBrk="1" hangingPunct="1">
              <a:spcBef>
                <a:spcPct val="0"/>
              </a:spcBef>
              <a:buFontTx/>
              <a:buNone/>
            </a:pPr>
            <a:r>
              <a:rPr lang="ru-RU" altLang="ru-RU" sz="2400" b="1" dirty="0" smtClean="0">
                <a:solidFill>
                  <a:srgbClr val="009242"/>
                </a:solidFill>
                <a:latin typeface="Calibri" pitchFamily="34" charset="0"/>
                <a:cs typeface="Arial" charset="0"/>
              </a:rPr>
              <a:t>Положение </a:t>
            </a:r>
            <a:r>
              <a:rPr lang="ru-RU" altLang="ru-RU" sz="2400" b="1" dirty="0">
                <a:solidFill>
                  <a:srgbClr val="009242"/>
                </a:solidFill>
                <a:latin typeface="Calibri" pitchFamily="34" charset="0"/>
                <a:cs typeface="Arial" charset="0"/>
              </a:rPr>
              <a:t>о компенсации расходов на оплату стоимости проезда и провоза багажа к месту использования отпуска и </a:t>
            </a:r>
            <a:r>
              <a:rPr lang="ru-RU" altLang="ru-RU" sz="2400" b="1" dirty="0" smtClean="0">
                <a:solidFill>
                  <a:srgbClr val="009242"/>
                </a:solidFill>
                <a:latin typeface="Calibri" pitchFamily="34" charset="0"/>
                <a:cs typeface="Arial" charset="0"/>
              </a:rPr>
              <a:t>обратно</a:t>
            </a:r>
          </a:p>
          <a:p>
            <a:pPr algn="ctr" eaLnBrk="1" hangingPunct="1">
              <a:spcBef>
                <a:spcPct val="0"/>
              </a:spcBef>
              <a:buFontTx/>
              <a:buNone/>
            </a:pPr>
            <a:r>
              <a:rPr lang="ru-RU" altLang="ru-RU" sz="1800" b="1" dirty="0" smtClean="0">
                <a:solidFill>
                  <a:srgbClr val="009242"/>
                </a:solidFill>
                <a:latin typeface="Calibri" pitchFamily="34" charset="0"/>
                <a:cs typeface="Arial" charset="0"/>
              </a:rPr>
              <a:t>(далее – Положение 16-п)</a:t>
            </a:r>
            <a:endParaRPr lang="ru-RU" altLang="ru-RU" sz="1800" b="1" dirty="0">
              <a:solidFill>
                <a:srgbClr val="009242"/>
              </a:solidFill>
              <a:latin typeface="Calibri" pitchFamily="34" charset="0"/>
              <a:cs typeface="Arial" charset="0"/>
            </a:endParaRPr>
          </a:p>
        </p:txBody>
      </p:sp>
      <p:sp>
        <p:nvSpPr>
          <p:cNvPr id="3" name="TextBox 2"/>
          <p:cNvSpPr txBox="1">
            <a:spLocks noChangeArrowheads="1"/>
          </p:cNvSpPr>
          <p:nvPr/>
        </p:nvSpPr>
        <p:spPr bwMode="auto">
          <a:xfrm>
            <a:off x="179512" y="2060848"/>
            <a:ext cx="8715375"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marL="285750" indent="-285750" algn="just">
              <a:spcBef>
                <a:spcPts val="0"/>
              </a:spcBef>
              <a:spcAft>
                <a:spcPts val="1200"/>
              </a:spcAft>
              <a:buFont typeface="Wingdings" panose="05000000000000000000" pitchFamily="2" charset="2"/>
              <a:buChar char="Ø"/>
            </a:pPr>
            <a:r>
              <a:rPr lang="ru-RU" altLang="ru-RU" sz="1800" dirty="0">
                <a:solidFill>
                  <a:srgbClr val="7030A0"/>
                </a:solidFill>
                <a:latin typeface="+mn-lt"/>
                <a:cs typeface="Arial" panose="020B0604020202020204" pitchFamily="34" charset="0"/>
              </a:rPr>
              <a:t>Настоящее Положение устанавливает размер, условия и порядок компенсации расходов на оплату стоимости проезда и провоза багажа к месту </a:t>
            </a:r>
            <a:r>
              <a:rPr lang="ru-RU" altLang="ru-RU" sz="1800" dirty="0" smtClean="0">
                <a:solidFill>
                  <a:srgbClr val="7030A0"/>
                </a:solidFill>
                <a:latin typeface="+mn-lt"/>
                <a:cs typeface="Arial" panose="020B0604020202020204" pitchFamily="34" charset="0"/>
              </a:rPr>
              <a:t>использования </a:t>
            </a:r>
            <a:r>
              <a:rPr lang="ru-RU" altLang="ru-RU" sz="1800" b="1" i="1" u="sng" dirty="0" smtClean="0">
                <a:solidFill>
                  <a:srgbClr val="7030A0"/>
                </a:solidFill>
                <a:latin typeface="+mn-lt"/>
                <a:cs typeface="Arial" panose="020B0604020202020204" pitchFamily="34" charset="0"/>
              </a:rPr>
              <a:t>отпуска</a:t>
            </a:r>
            <a:r>
              <a:rPr lang="ru-RU" altLang="ru-RU" sz="1800" b="1" i="1" u="sng" dirty="0">
                <a:solidFill>
                  <a:srgbClr val="7030A0"/>
                </a:solidFill>
                <a:latin typeface="+mn-lt"/>
                <a:cs typeface="Arial" panose="020B0604020202020204" pitchFamily="34" charset="0"/>
              </a:rPr>
              <a:t>, каникул, </a:t>
            </a:r>
            <a:r>
              <a:rPr lang="ru-RU" altLang="ru-RU" sz="1800" b="1" i="1" u="sng" dirty="0" smtClean="0">
                <a:solidFill>
                  <a:srgbClr val="7030A0"/>
                </a:solidFill>
                <a:latin typeface="+mn-lt"/>
                <a:cs typeface="Arial" panose="020B0604020202020204" pitchFamily="34" charset="0"/>
              </a:rPr>
              <a:t>отдыха </a:t>
            </a:r>
            <a:r>
              <a:rPr lang="ru-RU" altLang="ru-RU" sz="1800" dirty="0" smtClean="0">
                <a:solidFill>
                  <a:srgbClr val="7030A0"/>
                </a:solidFill>
                <a:latin typeface="+mn-lt"/>
                <a:cs typeface="Arial" panose="020B0604020202020204" pitchFamily="34" charset="0"/>
              </a:rPr>
              <a:t>и </a:t>
            </a:r>
            <a:r>
              <a:rPr lang="ru-RU" altLang="ru-RU" sz="1800" dirty="0">
                <a:solidFill>
                  <a:srgbClr val="7030A0"/>
                </a:solidFill>
                <a:latin typeface="+mn-lt"/>
                <a:cs typeface="Arial" panose="020B0604020202020204" pitchFamily="34" charset="0"/>
              </a:rPr>
              <a:t>обратно </a:t>
            </a:r>
            <a:r>
              <a:rPr lang="ru-RU" altLang="ru-RU" sz="1800" b="1" i="1" u="sng" dirty="0">
                <a:solidFill>
                  <a:srgbClr val="7030A0"/>
                </a:solidFill>
                <a:latin typeface="+mn-lt"/>
                <a:cs typeface="Arial" panose="020B0604020202020204" pitchFamily="34" charset="0"/>
              </a:rPr>
              <a:t>для проживающих в Ненецком автономном округе или Архангельской области</a:t>
            </a:r>
            <a:r>
              <a:rPr lang="ru-RU" altLang="ru-RU" sz="1800" dirty="0">
                <a:solidFill>
                  <a:srgbClr val="7030A0"/>
                </a:solidFill>
                <a:latin typeface="+mn-lt"/>
                <a:cs typeface="Arial" panose="020B0604020202020204" pitchFamily="34" charset="0"/>
              </a:rPr>
              <a:t> лиц, замещающих государственные должности Ненецкого автономного округа, государственных гражданских служащих Ненецкого автономного округа, лиц, работающих в организациях, финансируемых за счет средств окружного бюджета, средств Территориального фонда обязательного медицинского страхования Ненецкого автономного округа, а также лиц, замещающих в органах государственной власти Ненецкого автономного округа должности, не относящиеся к должностям государственной гражданской службы, </a:t>
            </a:r>
            <a:r>
              <a:rPr lang="ru-RU" altLang="ru-RU" sz="1800" b="1" i="1" u="sng" dirty="0">
                <a:solidFill>
                  <a:srgbClr val="7030A0"/>
                </a:solidFill>
                <a:latin typeface="+mn-lt"/>
                <a:cs typeface="Arial" panose="020B0604020202020204" pitchFamily="34" charset="0"/>
              </a:rPr>
              <a:t>и неработающих членов их семей, проживающих в районах Крайнего Севера и приравненных к ним местностях </a:t>
            </a:r>
            <a:r>
              <a:rPr lang="ru-RU" altLang="ru-RU" sz="1800" dirty="0">
                <a:solidFill>
                  <a:srgbClr val="7030A0"/>
                </a:solidFill>
                <a:latin typeface="+mn-lt"/>
                <a:cs typeface="Arial" panose="020B0604020202020204" pitchFamily="34" charset="0"/>
              </a:rPr>
              <a:t>(далее соответственно - работники, неработающие члены семьи работника).</a:t>
            </a: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4296" y="170033"/>
            <a:ext cx="905867" cy="1205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1" presetClass="entr" presetSubtype="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1)">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Вопросы и Ответы</a:t>
            </a:r>
            <a:endParaRPr sz="1800" dirty="0">
              <a:solidFill>
                <a:srgbClr val="009242"/>
              </a:solidFill>
              <a:latin typeface="Arial" pitchFamily="34" charset="0"/>
              <a:cs typeface="Arial" pitchFamily="34" charset="0"/>
            </a:endParaRPr>
          </a:p>
        </p:txBody>
      </p:sp>
      <p:sp>
        <p:nvSpPr>
          <p:cNvPr id="5" name="TextBox 4"/>
          <p:cNvSpPr txBox="1">
            <a:spLocks noChangeArrowheads="1"/>
          </p:cNvSpPr>
          <p:nvPr/>
        </p:nvSpPr>
        <p:spPr bwMode="auto">
          <a:xfrm>
            <a:off x="179512" y="620688"/>
            <a:ext cx="8712968" cy="4431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marL="285750" indent="-285750" algn="just">
              <a:spcBef>
                <a:spcPts val="0"/>
              </a:spcBef>
              <a:spcAft>
                <a:spcPts val="1200"/>
              </a:spcAft>
              <a:buFont typeface="Wingdings" panose="05000000000000000000" pitchFamily="2" charset="2"/>
              <a:buChar char="Ø"/>
            </a:pPr>
            <a:r>
              <a:rPr lang="ru-RU" altLang="ru-RU" sz="1600" b="1" dirty="0" smtClean="0">
                <a:solidFill>
                  <a:srgbClr val="002060"/>
                </a:solidFill>
                <a:latin typeface="+mn-lt"/>
                <a:cs typeface="Arial" panose="020B0604020202020204" pitchFamily="34" charset="0"/>
              </a:rPr>
              <a:t>Вопрос 1. </a:t>
            </a:r>
            <a:r>
              <a:rPr lang="ru-RU" altLang="ru-RU" sz="1600" dirty="0" smtClean="0">
                <a:solidFill>
                  <a:srgbClr val="002060"/>
                </a:solidFill>
                <a:latin typeface="+mn-lt"/>
                <a:cs typeface="Arial" panose="020B0604020202020204" pitchFamily="34" charset="0"/>
              </a:rPr>
              <a:t>Если </a:t>
            </a:r>
            <a:r>
              <a:rPr lang="ru-RU" altLang="ru-RU" sz="1600" dirty="0">
                <a:solidFill>
                  <a:srgbClr val="002060"/>
                </a:solidFill>
                <a:latin typeface="+mn-lt"/>
                <a:cs typeface="Arial" panose="020B0604020202020204" pitchFamily="34" charset="0"/>
              </a:rPr>
              <a:t>ребенок не посещает образовательное учреждение, какую справку необходимо предоставить</a:t>
            </a:r>
            <a:r>
              <a:rPr lang="ru-RU" altLang="ru-RU" sz="1600" dirty="0" smtClean="0">
                <a:solidFill>
                  <a:srgbClr val="002060"/>
                </a:solidFill>
                <a:latin typeface="+mn-lt"/>
                <a:cs typeface="Arial" panose="020B0604020202020204" pitchFamily="34" charset="0"/>
              </a:rPr>
              <a:t>?</a:t>
            </a:r>
          </a:p>
          <a:p>
            <a:pPr marL="285750" indent="-285750" algn="just">
              <a:spcBef>
                <a:spcPts val="0"/>
              </a:spcBef>
              <a:spcAft>
                <a:spcPts val="1200"/>
              </a:spcAft>
              <a:buFont typeface="Wingdings" panose="05000000000000000000" pitchFamily="2" charset="2"/>
              <a:buChar char="Ø"/>
            </a:pPr>
            <a:r>
              <a:rPr lang="ru-RU" altLang="ru-RU" sz="1600" b="1" dirty="0">
                <a:solidFill>
                  <a:srgbClr val="002060"/>
                </a:solidFill>
                <a:latin typeface="+mn-lt"/>
                <a:cs typeface="Arial" panose="020B0604020202020204" pitchFamily="34" charset="0"/>
              </a:rPr>
              <a:t>Вопрос </a:t>
            </a:r>
            <a:r>
              <a:rPr lang="ru-RU" altLang="ru-RU" sz="1600" b="1" dirty="0" smtClean="0">
                <a:solidFill>
                  <a:srgbClr val="002060"/>
                </a:solidFill>
                <a:latin typeface="+mn-lt"/>
                <a:cs typeface="Arial" panose="020B0604020202020204" pitchFamily="34" charset="0"/>
              </a:rPr>
              <a:t>2.</a:t>
            </a:r>
            <a:r>
              <a:rPr lang="ru-RU" altLang="ru-RU" sz="1600" dirty="0" smtClean="0">
                <a:solidFill>
                  <a:srgbClr val="002060"/>
                </a:solidFill>
                <a:latin typeface="+mn-lt"/>
                <a:cs typeface="Arial" panose="020B0604020202020204" pitchFamily="34" charset="0"/>
              </a:rPr>
              <a:t> </a:t>
            </a:r>
            <a:r>
              <a:rPr lang="ru-RU" altLang="ru-RU" sz="1600" dirty="0">
                <a:solidFill>
                  <a:srgbClr val="002060"/>
                </a:solidFill>
                <a:latin typeface="+mn-lt"/>
                <a:cs typeface="Arial" panose="020B0604020202020204" pitchFamily="34" charset="0"/>
              </a:rPr>
              <a:t>Можно ли в качестве подтверждения фактического проживания неработающего члена семьи в округе брать </a:t>
            </a:r>
            <a:r>
              <a:rPr lang="ru-RU" altLang="ru-RU" sz="1600" u="sng" dirty="0">
                <a:solidFill>
                  <a:srgbClr val="002060"/>
                </a:solidFill>
                <a:latin typeface="+mn-lt"/>
                <a:cs typeface="Arial" panose="020B0604020202020204" pitchFamily="34" charset="0"/>
              </a:rPr>
              <a:t>справку о составе семьи</a:t>
            </a:r>
            <a:r>
              <a:rPr lang="ru-RU" altLang="ru-RU" sz="1600" dirty="0" smtClean="0">
                <a:solidFill>
                  <a:srgbClr val="002060"/>
                </a:solidFill>
                <a:latin typeface="+mn-lt"/>
                <a:cs typeface="Arial" panose="020B0604020202020204" pitchFamily="34" charset="0"/>
              </a:rPr>
              <a:t>?</a:t>
            </a:r>
          </a:p>
          <a:p>
            <a:pPr marL="285750" indent="-285750" algn="just">
              <a:spcBef>
                <a:spcPts val="0"/>
              </a:spcBef>
              <a:spcAft>
                <a:spcPts val="1200"/>
              </a:spcAft>
              <a:buFont typeface="Wingdings" panose="05000000000000000000" pitchFamily="2" charset="2"/>
              <a:buChar char="Ø"/>
            </a:pPr>
            <a:r>
              <a:rPr lang="ru-RU" altLang="ru-RU" sz="1600" b="1" dirty="0">
                <a:solidFill>
                  <a:srgbClr val="002060"/>
                </a:solidFill>
                <a:latin typeface="+mn-lt"/>
                <a:cs typeface="Arial" panose="020B0604020202020204" pitchFamily="34" charset="0"/>
              </a:rPr>
              <a:t>Вопрос </a:t>
            </a:r>
            <a:r>
              <a:rPr lang="ru-RU" altLang="ru-RU" sz="1600" b="1" dirty="0" smtClean="0">
                <a:solidFill>
                  <a:srgbClr val="002060"/>
                </a:solidFill>
                <a:latin typeface="+mn-lt"/>
                <a:cs typeface="Arial" panose="020B0604020202020204" pitchFamily="34" charset="0"/>
              </a:rPr>
              <a:t>3.</a:t>
            </a:r>
            <a:r>
              <a:rPr lang="ru-RU" altLang="ru-RU" sz="1600" dirty="0" smtClean="0">
                <a:solidFill>
                  <a:srgbClr val="002060"/>
                </a:solidFill>
                <a:latin typeface="+mn-lt"/>
                <a:cs typeface="Arial" panose="020B0604020202020204" pitchFamily="34" charset="0"/>
              </a:rPr>
              <a:t> </a:t>
            </a:r>
            <a:r>
              <a:rPr lang="ru-RU" altLang="ru-RU" sz="1600" dirty="0">
                <a:solidFill>
                  <a:srgbClr val="002060"/>
                </a:solidFill>
                <a:latin typeface="+mn-lt"/>
                <a:cs typeface="Arial" panose="020B0604020202020204" pitchFamily="34" charset="0"/>
              </a:rPr>
              <a:t>Пояснить </a:t>
            </a:r>
            <a:r>
              <a:rPr lang="ru-RU" altLang="ru-RU" sz="1600" dirty="0" err="1">
                <a:solidFill>
                  <a:srgbClr val="002060"/>
                </a:solidFill>
                <a:latin typeface="+mn-lt"/>
                <a:cs typeface="Arial" panose="020B0604020202020204" pitchFamily="34" charset="0"/>
              </a:rPr>
              <a:t>трактование</a:t>
            </a:r>
            <a:r>
              <a:rPr lang="ru-RU" altLang="ru-RU" sz="1600" dirty="0">
                <a:solidFill>
                  <a:srgbClr val="002060"/>
                </a:solidFill>
                <a:latin typeface="+mn-lt"/>
                <a:cs typeface="Arial" panose="020B0604020202020204" pitchFamily="34" charset="0"/>
              </a:rPr>
              <a:t> подпункта 1 пункта 13 в части </a:t>
            </a:r>
            <a:r>
              <a:rPr lang="ru-RU" altLang="ru-RU" sz="1600" u="sng" dirty="0">
                <a:solidFill>
                  <a:srgbClr val="002060"/>
                </a:solidFill>
                <a:latin typeface="+mn-lt"/>
                <a:cs typeface="Arial" panose="020B0604020202020204" pitchFamily="34" charset="0"/>
              </a:rPr>
              <a:t>предоставления справок налогового органа</a:t>
            </a:r>
            <a:r>
              <a:rPr lang="ru-RU" altLang="ru-RU" sz="1600" dirty="0">
                <a:solidFill>
                  <a:srgbClr val="002060"/>
                </a:solidFill>
                <a:latin typeface="+mn-lt"/>
                <a:cs typeface="Arial" panose="020B0604020202020204" pitchFamily="34" charset="0"/>
              </a:rPr>
              <a:t>. Необходимо ли предоставление двух справок с налоговой инспекции, которые прикладываются к заявлению на авансирование. Одна с живой печатью, вторая с сайта – они дублируют друг друга</a:t>
            </a:r>
            <a:r>
              <a:rPr lang="ru-RU" altLang="ru-RU" sz="1600" dirty="0" smtClean="0">
                <a:solidFill>
                  <a:srgbClr val="002060"/>
                </a:solidFill>
                <a:latin typeface="+mn-lt"/>
                <a:cs typeface="Arial" panose="020B0604020202020204" pitchFamily="34" charset="0"/>
              </a:rPr>
              <a:t>.</a:t>
            </a:r>
          </a:p>
          <a:p>
            <a:pPr marL="285750" indent="-285750" algn="just">
              <a:spcBef>
                <a:spcPts val="0"/>
              </a:spcBef>
              <a:spcAft>
                <a:spcPts val="1200"/>
              </a:spcAft>
              <a:buFont typeface="Wingdings" panose="05000000000000000000" pitchFamily="2" charset="2"/>
              <a:buChar char="Ø"/>
            </a:pPr>
            <a:r>
              <a:rPr lang="ru-RU" altLang="ru-RU" sz="1600" b="1" i="1" dirty="0">
                <a:solidFill>
                  <a:srgbClr val="002060"/>
                </a:solidFill>
                <a:latin typeface="+mn-lt"/>
                <a:cs typeface="Arial" panose="020B0604020202020204" pitchFamily="34" charset="0"/>
              </a:rPr>
              <a:t>Вопрос </a:t>
            </a:r>
            <a:r>
              <a:rPr lang="ru-RU" altLang="ru-RU" sz="1600" b="1" i="1" dirty="0" smtClean="0">
                <a:solidFill>
                  <a:srgbClr val="002060"/>
                </a:solidFill>
                <a:latin typeface="+mn-lt"/>
                <a:cs typeface="Arial" panose="020B0604020202020204" pitchFamily="34" charset="0"/>
              </a:rPr>
              <a:t>4.</a:t>
            </a:r>
            <a:r>
              <a:rPr lang="ru-RU" altLang="ru-RU" sz="1600" dirty="0" smtClean="0">
                <a:solidFill>
                  <a:srgbClr val="002060"/>
                </a:solidFill>
                <a:latin typeface="+mn-lt"/>
                <a:cs typeface="Arial" panose="020B0604020202020204" pitchFamily="34" charset="0"/>
              </a:rPr>
              <a:t> </a:t>
            </a:r>
            <a:r>
              <a:rPr lang="ru-RU" altLang="ru-RU" sz="1600" dirty="0">
                <a:solidFill>
                  <a:srgbClr val="002060"/>
                </a:solidFill>
                <a:latin typeface="+mn-lt"/>
                <a:cs typeface="Arial" panose="020B0604020202020204" pitchFamily="34" charset="0"/>
              </a:rPr>
              <a:t>Необходимо ли </a:t>
            </a:r>
            <a:r>
              <a:rPr lang="ru-RU" altLang="ru-RU" sz="1600" u="sng" dirty="0">
                <a:solidFill>
                  <a:srgbClr val="002060"/>
                </a:solidFill>
                <a:latin typeface="+mn-lt"/>
                <a:cs typeface="Arial" panose="020B0604020202020204" pitchFamily="34" charset="0"/>
              </a:rPr>
              <a:t>предоставление копий трудовых книжек от детей</a:t>
            </a:r>
            <a:r>
              <a:rPr lang="ru-RU" altLang="ru-RU" sz="1600" dirty="0">
                <a:solidFill>
                  <a:srgbClr val="002060"/>
                </a:solidFill>
                <a:latin typeface="+mn-lt"/>
                <a:cs typeface="Arial" panose="020B0604020202020204" pitchFamily="34" charset="0"/>
              </a:rPr>
              <a:t>, только что закончивших школу (при наличии)?</a:t>
            </a:r>
          </a:p>
          <a:p>
            <a:pPr algn="ctr">
              <a:spcBef>
                <a:spcPts val="600"/>
              </a:spcBef>
              <a:spcAft>
                <a:spcPts val="600"/>
              </a:spcAft>
              <a:buNone/>
            </a:pPr>
            <a:r>
              <a:rPr lang="ru-RU" altLang="ru-RU" sz="1800" b="1" i="1" dirty="0" smtClean="0">
                <a:solidFill>
                  <a:srgbClr val="0070C0"/>
                </a:solidFill>
                <a:latin typeface="+mn-lt"/>
                <a:cs typeface="Arial" panose="020B0604020202020204" pitchFamily="34" charset="0"/>
              </a:rPr>
              <a:t>Пункт 13 Положения 16-п:</a:t>
            </a:r>
          </a:p>
          <a:p>
            <a:pPr algn="just">
              <a:spcBef>
                <a:spcPts val="0"/>
              </a:spcBef>
              <a:spcAft>
                <a:spcPts val="1200"/>
              </a:spcAft>
              <a:buNone/>
            </a:pPr>
            <a:r>
              <a:rPr lang="ru-RU" altLang="ru-RU" sz="1800" i="1" dirty="0">
                <a:solidFill>
                  <a:srgbClr val="002060"/>
                </a:solidFill>
                <a:latin typeface="+mn-lt"/>
                <a:cs typeface="Arial" panose="020B0604020202020204" pitchFamily="34" charset="0"/>
              </a:rPr>
              <a:t>Компенсация расходов осуществляется работодателем </a:t>
            </a:r>
            <a:r>
              <a:rPr lang="ru-RU" altLang="ru-RU" sz="1800" b="1" i="1" u="sng" dirty="0">
                <a:solidFill>
                  <a:srgbClr val="002060"/>
                </a:solidFill>
                <a:latin typeface="+mn-lt"/>
                <a:cs typeface="Arial" panose="020B0604020202020204" pitchFamily="34" charset="0"/>
              </a:rPr>
              <a:t>на основании письменного заявления</a:t>
            </a:r>
            <a:r>
              <a:rPr lang="ru-RU" altLang="ru-RU" sz="1800" b="1" i="1" dirty="0">
                <a:solidFill>
                  <a:srgbClr val="002060"/>
                </a:solidFill>
                <a:latin typeface="+mn-lt"/>
                <a:cs typeface="Arial" panose="020B0604020202020204" pitchFamily="34" charset="0"/>
              </a:rPr>
              <a:t> </a:t>
            </a:r>
            <a:r>
              <a:rPr lang="ru-RU" altLang="ru-RU" sz="1800" i="1" dirty="0">
                <a:solidFill>
                  <a:srgbClr val="002060"/>
                </a:solidFill>
                <a:latin typeface="+mn-lt"/>
                <a:cs typeface="Arial" panose="020B0604020202020204" pitchFamily="34" charset="0"/>
              </a:rPr>
              <a:t>работника о компенсации расходов на оплату стоимости проезда и провоза багажа к месту использования отпуска и </a:t>
            </a:r>
            <a:r>
              <a:rPr lang="ru-RU" altLang="ru-RU" sz="1800" i="1" dirty="0" smtClean="0">
                <a:solidFill>
                  <a:srgbClr val="002060"/>
                </a:solidFill>
                <a:latin typeface="+mn-lt"/>
                <a:cs typeface="Arial" panose="020B0604020202020204" pitchFamily="34" charset="0"/>
              </a:rPr>
              <a:t>обратно.</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Вопросы и Ответы</a:t>
            </a:r>
            <a:endParaRPr sz="1800" dirty="0">
              <a:solidFill>
                <a:srgbClr val="009242"/>
              </a:solidFill>
              <a:latin typeface="Arial" pitchFamily="34" charset="0"/>
              <a:cs typeface="Arial" pitchFamily="34" charset="0"/>
            </a:endParaRPr>
          </a:p>
        </p:txBody>
      </p:sp>
      <p:sp>
        <p:nvSpPr>
          <p:cNvPr id="5" name="TextBox 4"/>
          <p:cNvSpPr txBox="1">
            <a:spLocks noChangeArrowheads="1"/>
          </p:cNvSpPr>
          <p:nvPr/>
        </p:nvSpPr>
        <p:spPr bwMode="auto">
          <a:xfrm>
            <a:off x="179512" y="620688"/>
            <a:ext cx="8712968"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ctr">
              <a:spcBef>
                <a:spcPts val="0"/>
              </a:spcBef>
              <a:spcAft>
                <a:spcPts val="0"/>
              </a:spcAft>
              <a:buNone/>
            </a:pPr>
            <a:r>
              <a:rPr lang="ru-RU" altLang="ru-RU" sz="1800" b="1" i="1" dirty="0">
                <a:solidFill>
                  <a:srgbClr val="7030A0"/>
                </a:solidFill>
                <a:latin typeface="+mn-lt"/>
                <a:cs typeface="Arial" panose="020B0604020202020204" pitchFamily="34" charset="0"/>
              </a:rPr>
              <a:t>Пункт 13 Положения 16-п:</a:t>
            </a:r>
          </a:p>
          <a:p>
            <a:pPr algn="just">
              <a:spcBef>
                <a:spcPts val="0"/>
              </a:spcBef>
              <a:spcAft>
                <a:spcPts val="0"/>
              </a:spcAft>
              <a:buNone/>
            </a:pPr>
            <a:r>
              <a:rPr lang="ru-RU" altLang="ru-RU" sz="1600" i="1" dirty="0" smtClean="0">
                <a:solidFill>
                  <a:srgbClr val="7030A0"/>
                </a:solidFill>
                <a:latin typeface="+mn-lt"/>
                <a:cs typeface="Arial" panose="020B0604020202020204" pitchFamily="34" charset="0"/>
              </a:rPr>
              <a:t>В </a:t>
            </a:r>
            <a:r>
              <a:rPr lang="ru-RU" altLang="ru-RU" sz="1600" i="1" dirty="0">
                <a:solidFill>
                  <a:srgbClr val="7030A0"/>
                </a:solidFill>
                <a:latin typeface="+mn-lt"/>
                <a:cs typeface="Arial" panose="020B0604020202020204" pitchFamily="34" charset="0"/>
              </a:rPr>
              <a:t>заявлении указываются:</a:t>
            </a:r>
          </a:p>
          <a:p>
            <a:pPr marL="342900" indent="-342900" algn="just">
              <a:spcBef>
                <a:spcPts val="600"/>
              </a:spcBef>
              <a:spcAft>
                <a:spcPts val="0"/>
              </a:spcAft>
              <a:buAutoNum type="arabicParenR"/>
            </a:pPr>
            <a:r>
              <a:rPr lang="ru-RU" altLang="ru-RU" sz="1400" i="1" u="sng" dirty="0" smtClean="0">
                <a:solidFill>
                  <a:srgbClr val="7030A0"/>
                </a:solidFill>
                <a:latin typeface="+mn-lt"/>
                <a:cs typeface="Arial" panose="020B0604020202020204" pitchFamily="34" charset="0"/>
              </a:rPr>
              <a:t>фамилия</a:t>
            </a:r>
            <a:r>
              <a:rPr lang="ru-RU" altLang="ru-RU" sz="1400" i="1" u="sng" dirty="0">
                <a:solidFill>
                  <a:srgbClr val="7030A0"/>
                </a:solidFill>
                <a:latin typeface="+mn-lt"/>
                <a:cs typeface="Arial" panose="020B0604020202020204" pitchFamily="34" charset="0"/>
              </a:rPr>
              <a:t>, имя, отчество каждого неработающего члена семьи работника, в отношении которого работником планируется реализовать право на компенсацию расходов, с приложением</a:t>
            </a:r>
            <a:r>
              <a:rPr lang="ru-RU" altLang="ru-RU" sz="1400" i="1" dirty="0" smtClean="0">
                <a:solidFill>
                  <a:srgbClr val="7030A0"/>
                </a:solidFill>
                <a:latin typeface="+mn-lt"/>
                <a:cs typeface="Arial" panose="020B0604020202020204" pitchFamily="34" charset="0"/>
              </a:rPr>
              <a:t>:</a:t>
            </a:r>
          </a:p>
          <a:p>
            <a:pPr marL="285750" indent="-285750" algn="just">
              <a:spcBef>
                <a:spcPts val="600"/>
              </a:spcBef>
              <a:spcAft>
                <a:spcPts val="0"/>
              </a:spcAft>
            </a:pPr>
            <a:r>
              <a:rPr lang="ru-RU" altLang="ru-RU" sz="1400" i="1" dirty="0" smtClean="0">
                <a:solidFill>
                  <a:srgbClr val="7030A0"/>
                </a:solidFill>
                <a:latin typeface="+mn-lt"/>
                <a:cs typeface="Arial" panose="020B0604020202020204" pitchFamily="34" charset="0"/>
              </a:rPr>
              <a:t>копий </a:t>
            </a:r>
            <a:r>
              <a:rPr lang="ru-RU" altLang="ru-RU" sz="1400" i="1" dirty="0">
                <a:solidFill>
                  <a:srgbClr val="7030A0"/>
                </a:solidFill>
                <a:latin typeface="+mn-lt"/>
                <a:cs typeface="Arial" panose="020B0604020202020204" pitchFamily="34" charset="0"/>
              </a:rPr>
              <a:t>документов, подтверждающих степень их родства (свидетельства о заключении брака, свидетельства о рождении), </a:t>
            </a:r>
            <a:r>
              <a:rPr lang="ru-RU" altLang="ru-RU" sz="1400" i="1" u="sng" dirty="0">
                <a:solidFill>
                  <a:srgbClr val="7030A0"/>
                </a:solidFill>
                <a:latin typeface="+mn-lt"/>
                <a:cs typeface="Arial" panose="020B0604020202020204" pitchFamily="34" charset="0"/>
              </a:rPr>
              <a:t>или</a:t>
            </a:r>
            <a:r>
              <a:rPr lang="ru-RU" altLang="ru-RU" sz="1400" i="1" dirty="0">
                <a:solidFill>
                  <a:srgbClr val="7030A0"/>
                </a:solidFill>
                <a:latin typeface="+mn-lt"/>
                <a:cs typeface="Arial" panose="020B0604020202020204" pitchFamily="34" charset="0"/>
              </a:rPr>
              <a:t> копии документа об опеке (попечительстве) </a:t>
            </a:r>
            <a:r>
              <a:rPr lang="ru-RU" altLang="ru-RU" sz="1400" i="1" u="sng" dirty="0">
                <a:solidFill>
                  <a:srgbClr val="7030A0"/>
                </a:solidFill>
                <a:latin typeface="+mn-lt"/>
                <a:cs typeface="Arial" panose="020B0604020202020204" pitchFamily="34" charset="0"/>
              </a:rPr>
              <a:t>или</a:t>
            </a:r>
            <a:r>
              <a:rPr lang="ru-RU" altLang="ru-RU" sz="1400" i="1" dirty="0">
                <a:solidFill>
                  <a:srgbClr val="7030A0"/>
                </a:solidFill>
                <a:latin typeface="+mn-lt"/>
                <a:cs typeface="Arial" panose="020B0604020202020204" pitchFamily="34" charset="0"/>
              </a:rPr>
              <a:t> копии договора о передаче ребенка на воспитание в семью</a:t>
            </a:r>
            <a:r>
              <a:rPr lang="ru-RU" altLang="ru-RU" sz="1400" i="1" dirty="0" smtClean="0">
                <a:solidFill>
                  <a:srgbClr val="7030A0"/>
                </a:solidFill>
                <a:latin typeface="+mn-lt"/>
                <a:cs typeface="Arial" panose="020B0604020202020204" pitchFamily="34" charset="0"/>
              </a:rPr>
              <a:t>;</a:t>
            </a:r>
          </a:p>
          <a:p>
            <a:pPr marL="285750" indent="-285750" algn="just">
              <a:spcBef>
                <a:spcPts val="600"/>
              </a:spcBef>
              <a:spcAft>
                <a:spcPts val="0"/>
              </a:spcAft>
            </a:pPr>
            <a:r>
              <a:rPr lang="ru-RU" altLang="ru-RU" sz="1400" i="1" dirty="0" smtClean="0">
                <a:solidFill>
                  <a:srgbClr val="7030A0"/>
                </a:solidFill>
                <a:latin typeface="+mn-lt"/>
                <a:cs typeface="Arial" panose="020B0604020202020204" pitchFamily="34" charset="0"/>
              </a:rPr>
              <a:t>справки </a:t>
            </a:r>
            <a:r>
              <a:rPr lang="ru-RU" altLang="ru-RU" sz="1400" i="1" dirty="0">
                <a:solidFill>
                  <a:srgbClr val="7030A0"/>
                </a:solidFill>
                <a:latin typeface="+mn-lt"/>
                <a:cs typeface="Arial" panose="020B0604020202020204" pitchFamily="34" charset="0"/>
              </a:rPr>
              <a:t>образовательной организации, расположенной в районах Крайнего Севера и приравненных к ним местностях, об обучении детей старше 18 лет</a:t>
            </a:r>
            <a:r>
              <a:rPr lang="ru-RU" altLang="ru-RU" sz="1400" i="1" dirty="0" smtClean="0">
                <a:solidFill>
                  <a:srgbClr val="7030A0"/>
                </a:solidFill>
                <a:latin typeface="+mn-lt"/>
                <a:cs typeface="Arial" panose="020B0604020202020204" pitchFamily="34" charset="0"/>
              </a:rPr>
              <a:t>;</a:t>
            </a:r>
          </a:p>
          <a:p>
            <a:pPr marL="285750" indent="-285750" algn="just">
              <a:spcBef>
                <a:spcPts val="600"/>
              </a:spcBef>
              <a:spcAft>
                <a:spcPts val="0"/>
              </a:spcAft>
            </a:pPr>
            <a:r>
              <a:rPr lang="ru-RU" altLang="ru-RU" sz="1400" i="1" dirty="0" smtClean="0">
                <a:solidFill>
                  <a:srgbClr val="7030A0"/>
                </a:solidFill>
                <a:latin typeface="+mn-lt"/>
                <a:cs typeface="Arial" panose="020B0604020202020204" pitchFamily="34" charset="0"/>
              </a:rPr>
              <a:t> </a:t>
            </a:r>
            <a:r>
              <a:rPr lang="ru-RU" altLang="ru-RU" sz="1400" i="1" u="sng" dirty="0" smtClean="0">
                <a:solidFill>
                  <a:srgbClr val="7030A0"/>
                </a:solidFill>
                <a:latin typeface="+mn-lt"/>
                <a:cs typeface="Arial" panose="020B0604020202020204" pitchFamily="34" charset="0"/>
              </a:rPr>
              <a:t>документов</a:t>
            </a:r>
            <a:r>
              <a:rPr lang="ru-RU" altLang="ru-RU" sz="1400" i="1" u="sng" dirty="0">
                <a:solidFill>
                  <a:srgbClr val="7030A0"/>
                </a:solidFill>
                <a:latin typeface="+mn-lt"/>
                <a:cs typeface="Arial" panose="020B0604020202020204" pitchFamily="34" charset="0"/>
              </a:rPr>
              <a:t>, подтверждающих факт проживания неработающего члена семьи работника в районах Крайнего Севера и приравненных к ним местностях </a:t>
            </a:r>
            <a:r>
              <a:rPr lang="ru-RU" altLang="ru-RU" sz="1400" i="1" dirty="0">
                <a:solidFill>
                  <a:srgbClr val="7030A0"/>
                </a:solidFill>
                <a:latin typeface="+mn-lt"/>
                <a:cs typeface="Arial" panose="020B0604020202020204" pitchFamily="34" charset="0"/>
              </a:rPr>
              <a:t>(</a:t>
            </a:r>
            <a:r>
              <a:rPr lang="ru-RU" altLang="ru-RU" sz="1400" b="1" i="1" dirty="0">
                <a:solidFill>
                  <a:srgbClr val="7030A0"/>
                </a:solidFill>
                <a:latin typeface="+mn-lt"/>
                <a:cs typeface="Arial" panose="020B0604020202020204" pitchFamily="34" charset="0"/>
              </a:rPr>
              <a:t>копии свидетельства о регистрации по месту жительства или месту временного пребывания</a:t>
            </a:r>
            <a:r>
              <a:rPr lang="ru-RU" altLang="ru-RU" sz="1400" i="1" dirty="0">
                <a:solidFill>
                  <a:srgbClr val="7030A0"/>
                </a:solidFill>
                <a:latin typeface="+mn-lt"/>
                <a:cs typeface="Arial" panose="020B0604020202020204" pitchFamily="34" charset="0"/>
              </a:rPr>
              <a:t> </a:t>
            </a:r>
            <a:r>
              <a:rPr lang="ru-RU" altLang="ru-RU" sz="1400" i="1" u="sng" dirty="0">
                <a:solidFill>
                  <a:srgbClr val="7030A0"/>
                </a:solidFill>
                <a:latin typeface="+mn-lt"/>
                <a:cs typeface="Arial" panose="020B0604020202020204" pitchFamily="34" charset="0"/>
              </a:rPr>
              <a:t>либо</a:t>
            </a:r>
            <a:r>
              <a:rPr lang="ru-RU" altLang="ru-RU" sz="1400" i="1" dirty="0">
                <a:solidFill>
                  <a:srgbClr val="7030A0"/>
                </a:solidFill>
                <a:latin typeface="+mn-lt"/>
                <a:cs typeface="Arial" panose="020B0604020202020204" pitchFamily="34" charset="0"/>
              </a:rPr>
              <a:t> </a:t>
            </a:r>
            <a:r>
              <a:rPr lang="ru-RU" altLang="ru-RU" sz="1400" b="1" i="1" dirty="0">
                <a:solidFill>
                  <a:srgbClr val="7030A0"/>
                </a:solidFill>
                <a:latin typeface="+mn-lt"/>
                <a:cs typeface="Arial" panose="020B0604020202020204" pitchFamily="34" charset="0"/>
              </a:rPr>
              <a:t>копии паспорта с отметкой о регистрации по месту жительства</a:t>
            </a:r>
            <a:r>
              <a:rPr lang="ru-RU" altLang="ru-RU" sz="1400" i="1" dirty="0">
                <a:solidFill>
                  <a:srgbClr val="7030A0"/>
                </a:solidFill>
                <a:latin typeface="+mn-lt"/>
                <a:cs typeface="Arial" panose="020B0604020202020204" pitchFamily="34" charset="0"/>
              </a:rPr>
              <a:t>, </a:t>
            </a:r>
            <a:r>
              <a:rPr lang="ru-RU" altLang="ru-RU" sz="1400" i="1" u="sng" dirty="0">
                <a:solidFill>
                  <a:srgbClr val="7030A0"/>
                </a:solidFill>
                <a:latin typeface="+mn-lt"/>
                <a:cs typeface="Arial" panose="020B0604020202020204" pitchFamily="34" charset="0"/>
              </a:rPr>
              <a:t>а </a:t>
            </a:r>
            <a:r>
              <a:rPr lang="ru-RU" altLang="ru-RU" sz="1400" i="1" u="sng" dirty="0" smtClean="0">
                <a:solidFill>
                  <a:srgbClr val="7030A0"/>
                </a:solidFill>
                <a:latin typeface="+mn-lt"/>
                <a:cs typeface="Arial" panose="020B0604020202020204" pitchFamily="34" charset="0"/>
              </a:rPr>
              <a:t>также</a:t>
            </a:r>
            <a:r>
              <a:rPr lang="ru-RU" altLang="ru-RU" sz="1400" i="1" dirty="0" smtClean="0">
                <a:solidFill>
                  <a:srgbClr val="7030A0"/>
                </a:solidFill>
                <a:latin typeface="+mn-lt"/>
                <a:cs typeface="Arial" panose="020B0604020202020204" pitchFamily="34" charset="0"/>
              </a:rPr>
              <a:t> </a:t>
            </a:r>
            <a:r>
              <a:rPr lang="ru-RU" altLang="ru-RU" sz="1400" b="1" i="1" dirty="0" smtClean="0">
                <a:solidFill>
                  <a:srgbClr val="00B050"/>
                </a:solidFill>
                <a:latin typeface="+mn-lt"/>
                <a:cs typeface="Arial" panose="020B0604020202020204" pitchFamily="34" charset="0"/>
              </a:rPr>
              <a:t>справки </a:t>
            </a:r>
            <a:r>
              <a:rPr lang="ru-RU" altLang="ru-RU" sz="1400" b="1" i="1" dirty="0">
                <a:solidFill>
                  <a:srgbClr val="00B050"/>
                </a:solidFill>
                <a:latin typeface="+mn-lt"/>
                <a:cs typeface="Arial" panose="020B0604020202020204" pitchFamily="34" charset="0"/>
              </a:rPr>
              <a:t>о посещении несовершеннолетним ребенком образовательного учреждения</a:t>
            </a:r>
            <a:r>
              <a:rPr lang="ru-RU" altLang="ru-RU" sz="1400" i="1" dirty="0">
                <a:solidFill>
                  <a:srgbClr val="7030A0"/>
                </a:solidFill>
                <a:latin typeface="+mn-lt"/>
                <a:cs typeface="Arial" panose="020B0604020202020204" pitchFamily="34" charset="0"/>
              </a:rPr>
              <a:t>, реализующего основную общеобразовательную программу дошкольного, начального общего, основного общего или среднего общего образования, </a:t>
            </a:r>
            <a:r>
              <a:rPr lang="ru-RU" altLang="ru-RU" sz="1400" b="1" i="1" u="sng" dirty="0">
                <a:solidFill>
                  <a:srgbClr val="7030A0"/>
                </a:solidFill>
                <a:latin typeface="+mn-lt"/>
                <a:cs typeface="Arial" panose="020B0604020202020204" pitchFamily="34" charset="0"/>
              </a:rPr>
              <a:t>или</a:t>
            </a:r>
            <a:r>
              <a:rPr lang="ru-RU" altLang="ru-RU" sz="1400" i="1" dirty="0">
                <a:solidFill>
                  <a:srgbClr val="7030A0"/>
                </a:solidFill>
                <a:latin typeface="+mn-lt"/>
                <a:cs typeface="Arial" panose="020B0604020202020204" pitchFamily="34" charset="0"/>
              </a:rPr>
              <a:t> </a:t>
            </a:r>
            <a:r>
              <a:rPr lang="ru-RU" altLang="ru-RU" sz="1400" b="1" i="1" dirty="0">
                <a:solidFill>
                  <a:srgbClr val="00B050"/>
                </a:solidFill>
                <a:latin typeface="+mn-lt"/>
                <a:cs typeface="Arial" panose="020B0604020202020204" pitchFamily="34" charset="0"/>
              </a:rPr>
              <a:t>другие документы</a:t>
            </a:r>
            <a:r>
              <a:rPr lang="ru-RU" altLang="ru-RU" sz="1400" i="1" dirty="0">
                <a:solidFill>
                  <a:srgbClr val="7030A0"/>
                </a:solidFill>
                <a:latin typeface="+mn-lt"/>
                <a:cs typeface="Arial" panose="020B0604020202020204" pitchFamily="34" charset="0"/>
              </a:rPr>
              <a:t>, подтверждающие фактическое проживание неработающего члена семьи работника в районах Крайнего Севера и приравненных к ним местностях</a:t>
            </a:r>
            <a:r>
              <a:rPr lang="ru-RU" altLang="ru-RU" sz="1400" i="1" dirty="0" smtClean="0">
                <a:solidFill>
                  <a:srgbClr val="7030A0"/>
                </a:solidFill>
                <a:latin typeface="+mn-lt"/>
                <a:cs typeface="Arial" panose="020B0604020202020204" pitchFamily="34" charset="0"/>
              </a:rPr>
              <a:t>);</a:t>
            </a:r>
          </a:p>
          <a:p>
            <a:pPr marL="285750" indent="-285750" algn="just">
              <a:spcBef>
                <a:spcPts val="600"/>
              </a:spcBef>
              <a:spcAft>
                <a:spcPts val="0"/>
              </a:spcAft>
            </a:pPr>
            <a:r>
              <a:rPr lang="ru-RU" altLang="ru-RU" sz="1400" u="sng" dirty="0" smtClean="0">
                <a:solidFill>
                  <a:srgbClr val="7030A0"/>
                </a:solidFill>
                <a:latin typeface="+mn-lt"/>
                <a:cs typeface="Arial" panose="020B0604020202020204" pitchFamily="34" charset="0"/>
              </a:rPr>
              <a:t>справки </a:t>
            </a:r>
            <a:r>
              <a:rPr lang="ru-RU" altLang="ru-RU" sz="1400" u="sng" dirty="0">
                <a:solidFill>
                  <a:srgbClr val="7030A0"/>
                </a:solidFill>
                <a:latin typeface="+mn-lt"/>
                <a:cs typeface="Arial" panose="020B0604020202020204" pitchFamily="34" charset="0"/>
              </a:rPr>
              <a:t>налогового органа</a:t>
            </a:r>
            <a:r>
              <a:rPr lang="ru-RU" altLang="ru-RU" sz="1400" i="1" dirty="0">
                <a:solidFill>
                  <a:srgbClr val="7030A0"/>
                </a:solidFill>
                <a:latin typeface="+mn-lt"/>
                <a:cs typeface="Arial" panose="020B0604020202020204" pitchFamily="34" charset="0"/>
              </a:rPr>
              <a:t>, подтверждающей отсутствие регистрации неработающего совершеннолетнего члена семьи работника в качестве индивидуального предпринимателя</a:t>
            </a:r>
            <a:r>
              <a:rPr lang="ru-RU" altLang="ru-RU" sz="1400" b="1" i="1" dirty="0">
                <a:solidFill>
                  <a:srgbClr val="7030A0"/>
                </a:solidFill>
                <a:latin typeface="+mn-lt"/>
                <a:cs typeface="Arial" panose="020B0604020202020204" pitchFamily="34" charset="0"/>
              </a:rPr>
              <a:t>, в том числе полученной на официальном сайте Федеральной налоговой службы (www.nalog.ru</a:t>
            </a:r>
            <a:r>
              <a:rPr lang="ru-RU" altLang="ru-RU" sz="1400" b="1" i="1" dirty="0" smtClean="0">
                <a:solidFill>
                  <a:srgbClr val="7030A0"/>
                </a:solidFill>
                <a:latin typeface="+mn-lt"/>
                <a:cs typeface="Arial" panose="020B0604020202020204" pitchFamily="34" charset="0"/>
              </a:rPr>
              <a:t>)</a:t>
            </a:r>
            <a:br>
              <a:rPr lang="ru-RU" altLang="ru-RU" sz="1400" b="1" i="1" dirty="0" smtClean="0">
                <a:solidFill>
                  <a:srgbClr val="7030A0"/>
                </a:solidFill>
                <a:latin typeface="+mn-lt"/>
                <a:cs typeface="Arial" panose="020B0604020202020204" pitchFamily="34" charset="0"/>
              </a:rPr>
            </a:br>
            <a:r>
              <a:rPr lang="ru-RU" altLang="ru-RU" sz="1400" i="1" dirty="0" smtClean="0">
                <a:solidFill>
                  <a:srgbClr val="7030A0"/>
                </a:solidFill>
                <a:latin typeface="+mn-lt"/>
                <a:cs typeface="Arial" panose="020B0604020202020204" pitchFamily="34" charset="0"/>
              </a:rPr>
              <a:t>с </a:t>
            </a:r>
            <a:r>
              <a:rPr lang="ru-RU" altLang="ru-RU" sz="1400" i="1" dirty="0">
                <a:solidFill>
                  <a:srgbClr val="7030A0"/>
                </a:solidFill>
                <a:latin typeface="+mn-lt"/>
                <a:cs typeface="Arial" panose="020B0604020202020204" pitchFamily="34" charset="0"/>
              </a:rPr>
              <a:t>приложением </a:t>
            </a:r>
            <a:r>
              <a:rPr lang="ru-RU" altLang="ru-RU" sz="1400" b="1" i="1" u="sng" dirty="0">
                <a:solidFill>
                  <a:srgbClr val="7030A0"/>
                </a:solidFill>
                <a:latin typeface="+mn-lt"/>
                <a:cs typeface="Arial" panose="020B0604020202020204" pitchFamily="34" charset="0"/>
              </a:rPr>
              <a:t>документа, содержащего сведения об ИНН такого члена семьи</a:t>
            </a:r>
            <a:r>
              <a:rPr lang="ru-RU" altLang="ru-RU" sz="1400" i="1" dirty="0">
                <a:solidFill>
                  <a:srgbClr val="7030A0"/>
                </a:solidFill>
                <a:latin typeface="+mn-lt"/>
                <a:cs typeface="Arial" panose="020B0604020202020204" pitchFamily="34" charset="0"/>
              </a:rPr>
              <a:t>; </a:t>
            </a:r>
            <a:endParaRPr lang="ru-RU" altLang="ru-RU" sz="1400" i="1" dirty="0" smtClean="0">
              <a:solidFill>
                <a:srgbClr val="7030A0"/>
              </a:solidFill>
              <a:latin typeface="+mn-lt"/>
              <a:cs typeface="Arial" panose="020B0604020202020204" pitchFamily="34" charset="0"/>
            </a:endParaRPr>
          </a:p>
          <a:p>
            <a:pPr marL="285750" indent="-285750" algn="just">
              <a:spcBef>
                <a:spcPts val="600"/>
              </a:spcBef>
              <a:spcAft>
                <a:spcPts val="0"/>
              </a:spcAft>
            </a:pPr>
            <a:r>
              <a:rPr lang="ru-RU" altLang="ru-RU" sz="1400" i="1" u="sng" dirty="0" smtClean="0">
                <a:solidFill>
                  <a:srgbClr val="7030A0"/>
                </a:solidFill>
                <a:latin typeface="+mn-lt"/>
                <a:cs typeface="Arial" panose="020B0604020202020204" pitchFamily="34" charset="0"/>
              </a:rPr>
              <a:t>копии </a:t>
            </a:r>
            <a:r>
              <a:rPr lang="ru-RU" altLang="ru-RU" sz="1400" i="1" u="sng" dirty="0">
                <a:solidFill>
                  <a:srgbClr val="7030A0"/>
                </a:solidFill>
                <a:latin typeface="+mn-lt"/>
                <a:cs typeface="Arial" panose="020B0604020202020204" pitchFamily="34" charset="0"/>
              </a:rPr>
              <a:t>трудовой книжки неработающего члена семьи работника, достигшего возраста 14 лет </a:t>
            </a:r>
            <a:r>
              <a:rPr lang="ru-RU" altLang="ru-RU" sz="1400" i="1" dirty="0">
                <a:solidFill>
                  <a:srgbClr val="7030A0"/>
                </a:solidFill>
                <a:latin typeface="+mn-lt"/>
                <a:cs typeface="Arial" panose="020B0604020202020204" pitchFamily="34" charset="0"/>
              </a:rPr>
              <a:t>(</a:t>
            </a:r>
            <a:r>
              <a:rPr lang="ru-RU" altLang="ru-RU" sz="1400" b="1" i="1" dirty="0">
                <a:solidFill>
                  <a:srgbClr val="7030A0"/>
                </a:solidFill>
                <a:latin typeface="+mn-lt"/>
                <a:cs typeface="Arial" panose="020B0604020202020204" pitchFamily="34" charset="0"/>
              </a:rPr>
              <a:t>при наличии); </a:t>
            </a:r>
            <a:endParaRPr lang="ru-RU" altLang="ru-RU" sz="1400" b="1" i="1" dirty="0" smtClean="0">
              <a:solidFill>
                <a:srgbClr val="7030A0"/>
              </a:solidFill>
              <a:latin typeface="+mn-lt"/>
              <a:cs typeface="Arial" panose="020B0604020202020204" pitchFamily="34" charset="0"/>
            </a:endParaRPr>
          </a:p>
          <a:p>
            <a:pPr marL="285750" indent="-285750" algn="just">
              <a:spcBef>
                <a:spcPts val="600"/>
              </a:spcBef>
              <a:spcAft>
                <a:spcPts val="0"/>
              </a:spcAft>
            </a:pPr>
            <a:r>
              <a:rPr lang="ru-RU" altLang="ru-RU" sz="1400" i="1" dirty="0" smtClean="0">
                <a:solidFill>
                  <a:srgbClr val="7030A0"/>
                </a:solidFill>
                <a:latin typeface="+mn-lt"/>
                <a:cs typeface="Arial" panose="020B0604020202020204" pitchFamily="34" charset="0"/>
              </a:rPr>
              <a:t>справки </a:t>
            </a:r>
            <a:r>
              <a:rPr lang="ru-RU" altLang="ru-RU" sz="1400" i="1" dirty="0">
                <a:solidFill>
                  <a:srgbClr val="7030A0"/>
                </a:solidFill>
                <a:latin typeface="+mn-lt"/>
                <a:cs typeface="Arial" panose="020B0604020202020204" pitchFamily="34" charset="0"/>
              </a:rPr>
              <a:t>территориального Пенсионного фонда Российской Федерации, подтверждающей, что муж (жена) работника не получают страховую пенсию по старости (инвалидности</a:t>
            </a:r>
            <a:r>
              <a:rPr lang="ru-RU" altLang="ru-RU" sz="1400" i="1" dirty="0" smtClean="0">
                <a:solidFill>
                  <a:srgbClr val="7030A0"/>
                </a:solidFill>
                <a:latin typeface="+mn-lt"/>
                <a:cs typeface="Arial" panose="020B0604020202020204" pitchFamily="34" charset="0"/>
              </a:rPr>
              <a:t>);</a:t>
            </a:r>
            <a:endParaRPr lang="ru-RU" altLang="ru-RU" sz="1400" i="1" dirty="0">
              <a:solidFill>
                <a:srgbClr val="7030A0"/>
              </a:solidFill>
              <a:latin typeface="+mn-lt"/>
              <a:cs typeface="Arial" panose="020B0604020202020204" pitchFamily="34" charset="0"/>
            </a:endParaRPr>
          </a:p>
        </p:txBody>
      </p:sp>
    </p:spTree>
    <p:extLst>
      <p:ext uri="{BB962C8B-B14F-4D97-AF65-F5344CB8AC3E}">
        <p14:creationId xmlns:p14="http://schemas.microsoft.com/office/powerpoint/2010/main" val="1232639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2132</TotalTime>
  <Words>2159</Words>
  <Application>Microsoft Office PowerPoint</Application>
  <PresentationFormat>Экран (4:3)</PresentationFormat>
  <Paragraphs>110</Paragraphs>
  <Slides>17</Slides>
  <Notes>1</Notes>
  <HiddenSlides>0</HiddenSlides>
  <MMClips>0</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17</vt:i4>
      </vt:variant>
    </vt:vector>
  </HeadingPairs>
  <TitlesOfParts>
    <vt:vector size="27" baseType="lpstr">
      <vt:lpstr>Arial Unicode MS</vt:lpstr>
      <vt:lpstr>SimSun</vt:lpstr>
      <vt:lpstr>Arial</vt:lpstr>
      <vt:lpstr>Calibri</vt:lpstr>
      <vt:lpstr>Calibri Light</vt:lpstr>
      <vt:lpstr>Mangal</vt:lpstr>
      <vt:lpstr>Times New Roman</vt:lpstr>
      <vt:lpstr>Verdana</vt:lpstr>
      <vt:lpstr>Wingdings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Большакова Любовь Васильевна</cp:lastModifiedBy>
  <cp:revision>503</cp:revision>
  <cp:lastPrinted>2015-10-15T14:38:32Z</cp:lastPrinted>
  <dcterms:created xsi:type="dcterms:W3CDTF">2006-03-09T20:17:21Z</dcterms:created>
  <dcterms:modified xsi:type="dcterms:W3CDTF">2019-09-19T13:06:43Z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8</vt:r8>
  </property>
</Properties>
</file>