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2" r:id="rId7"/>
    <p:sldId id="260" r:id="rId8"/>
    <p:sldId id="267" r:id="rId9"/>
    <p:sldId id="261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01" autoAdjust="0"/>
  </p:normalViewPr>
  <p:slideViewPr>
    <p:cSldViewPr>
      <p:cViewPr varScale="1">
        <p:scale>
          <a:sx n="112" d="100"/>
          <a:sy n="112" d="100"/>
        </p:scale>
        <p:origin x="-15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623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34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562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06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101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15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45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15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219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12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E05F2-C85F-47DD-8962-01D691B776F7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032AF-B399-4F3C-AFE9-C64AF7A703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114077"/>
            <a:ext cx="7249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Безопасная </a:t>
            </a:r>
            <a:r>
              <a:rPr lang="ru-RU" sz="3600" b="1" dirty="0"/>
              <a:t>работа в сети </a:t>
            </a:r>
            <a:r>
              <a:rPr lang="ru-RU" sz="3600" b="1" dirty="0" smtClean="0"/>
              <a:t>Интернет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710197"/>
            <a:ext cx="3972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Начальник сектора защиты информации </a:t>
            </a:r>
          </a:p>
          <a:p>
            <a:r>
              <a:rPr lang="ru-RU" sz="1200" dirty="0" smtClean="0"/>
              <a:t>Аппарата Администрации Ненецкого автономного округа</a:t>
            </a:r>
          </a:p>
          <a:p>
            <a:r>
              <a:rPr lang="ru-RU" sz="1200" dirty="0" smtClean="0"/>
              <a:t>Алексей Александрович Немытов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185427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6165"/>
            <a:ext cx="8568952" cy="59400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600" b="1" dirty="0" smtClean="0"/>
              <a:t>Способы взломать пароль:</a:t>
            </a:r>
          </a:p>
          <a:p>
            <a:endParaRPr lang="ru-RU" sz="14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Подобрать </a:t>
            </a:r>
            <a:r>
              <a:rPr lang="ru-RU" sz="1400" dirty="0" err="1" smtClean="0"/>
              <a:t>брутафорсом</a:t>
            </a:r>
            <a:r>
              <a:rPr lang="ru-RU" sz="1400" dirty="0" smtClean="0"/>
              <a:t> (короткие пароли с минимальным алфавитом)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Подобрать пароль по словарю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Подобрать пароль по ассоциациям (имена, даты)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Выкрасть пароль (программы-шпионы, хранилища паролей)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Взлом системы защиты</a:t>
            </a:r>
          </a:p>
          <a:p>
            <a:pPr lvl="0"/>
            <a:endParaRPr lang="ru-RU" sz="1400" dirty="0" smtClean="0"/>
          </a:p>
          <a:p>
            <a:r>
              <a:rPr lang="ru-RU" sz="1600" b="1" dirty="0" smtClean="0"/>
              <a:t>Каким </a:t>
            </a:r>
            <a:r>
              <a:rPr lang="ru-RU" sz="1600" b="1" dirty="0"/>
              <a:t>должен быть </a:t>
            </a:r>
            <a:r>
              <a:rPr lang="ru-RU" sz="1600" b="1" dirty="0" smtClean="0"/>
              <a:t>пароль:</a:t>
            </a:r>
            <a:endParaRPr lang="ru-RU" sz="1600" dirty="0"/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Чтобы ваш пароль практически невозможно было взломать, придерживайтесь следующих правил при его создании: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В </a:t>
            </a:r>
            <a:r>
              <a:rPr lang="ru-RU" sz="1400" dirty="0"/>
              <a:t>пароле должно быть </a:t>
            </a:r>
            <a:r>
              <a:rPr lang="ru-RU" sz="1400" dirty="0" smtClean="0"/>
              <a:t>8–12 </a:t>
            </a:r>
            <a:r>
              <a:rPr lang="ru-RU" sz="1400" dirty="0"/>
              <a:t>символов. Чем длиннее будут ваши пароли, тем сложнее будет их взломать. Используйте не менее 8 символов в паролях, два из которых, по крайней мере, будут цифровыми.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Используйте </a:t>
            </a:r>
            <a:r>
              <a:rPr lang="ru-RU" sz="1400" dirty="0"/>
              <a:t>максимально возможное количество символов и их комбинации: строчные и прописные буквы, знаки препинания и другие символы – чем больше различных символов в вашем пароле, тем он безопаснее.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Информация </a:t>
            </a:r>
            <a:r>
              <a:rPr lang="ru-RU" sz="1400" dirty="0"/>
              <a:t>в паролях не должна иметь к вам прямого или косвенного отношения.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dirty="0" smtClean="0"/>
              <a:t>Тем </a:t>
            </a:r>
            <a:r>
              <a:rPr lang="ru-RU" sz="1400" dirty="0"/>
              <a:t>не менее, пароль должен легко запоминаться, чтобы его не пришлось записывать на бумажки.</a:t>
            </a:r>
          </a:p>
          <a:p>
            <a:r>
              <a:rPr lang="ru-RU" sz="1400" dirty="0"/>
              <a:t> </a:t>
            </a:r>
          </a:p>
          <a:p>
            <a:r>
              <a:rPr lang="ru-RU" sz="1400" b="1" i="1" dirty="0"/>
              <a:t>Надёжный, но незапоминающийся пароль: </a:t>
            </a:r>
            <a:r>
              <a:rPr lang="ru-RU" sz="1400" i="1" dirty="0" err="1"/>
              <a:t>bKriH</a:t>
            </a:r>
            <a:r>
              <a:rPr lang="ru-RU" sz="1400" i="1" dirty="0"/>
              <a:t>)23bmWx</a:t>
            </a:r>
          </a:p>
          <a:p>
            <a:r>
              <a:rPr lang="ru-RU" sz="1400" b="1" i="1" dirty="0"/>
              <a:t>Хороший пароль: </a:t>
            </a:r>
            <a:r>
              <a:rPr lang="en-US" sz="1400" i="1" dirty="0" err="1"/>
              <a:t>Ikf</a:t>
            </a:r>
            <a:r>
              <a:rPr lang="ru-RU" sz="1400" i="1" dirty="0"/>
              <a:t>@</a:t>
            </a:r>
            <a:r>
              <a:rPr lang="en-US" sz="1400" i="1" dirty="0" err="1"/>
              <a:t>GjHjzk</a:t>
            </a:r>
            <a:r>
              <a:rPr lang="ru-RU" sz="1400" i="1" dirty="0"/>
              <a:t>.123 (Шла собака (@) По Роялю 123)</a:t>
            </a:r>
          </a:p>
          <a:p>
            <a:r>
              <a:rPr lang="ru-RU" sz="1400" dirty="0"/>
              <a:t>  </a:t>
            </a:r>
          </a:p>
          <a:p>
            <a:r>
              <a:rPr lang="ru-RU" sz="1400" dirty="0"/>
              <a:t>При создании учётной записи, в поле адреса для восстановления пароля лучше указывать ящик </a:t>
            </a:r>
            <a:r>
              <a:rPr lang="en-US" sz="1400" dirty="0"/>
              <a:t>e</a:t>
            </a:r>
            <a:r>
              <a:rPr lang="ru-RU" sz="1400" dirty="0"/>
              <a:t>-</a:t>
            </a:r>
            <a:r>
              <a:rPr lang="en-US" sz="1400" dirty="0"/>
              <a:t>mail</a:t>
            </a:r>
            <a:r>
              <a:rPr lang="ru-RU" sz="1400" dirty="0"/>
              <a:t>, специально для этого предназначенный.</a:t>
            </a:r>
          </a:p>
          <a:p>
            <a:r>
              <a:rPr lang="ru-RU" sz="1400" dirty="0"/>
              <a:t>«Секретное слово» для восстановления пароля не должно быть девичей фамилией матери!</a:t>
            </a:r>
          </a:p>
          <a:p>
            <a:endParaRPr lang="ru-RU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722512" cy="17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031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5554662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Способы мошенничества в Интернете: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«Халява» (желание быстро и легко обогатиться);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«Выигрыши» (в ДР, после покупки товаров и т.п.);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Продажа несуществующих товаров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(через </a:t>
            </a:r>
            <a:r>
              <a:rPr lang="ru-RU" dirty="0" err="1" smtClean="0"/>
              <a:t>Авито</a:t>
            </a:r>
            <a:r>
              <a:rPr lang="ru-RU" dirty="0" smtClean="0"/>
              <a:t>, форумы и т.п.);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Вымогательство через компромат;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Сообщения от знакомых о «беде»;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Запрос денег «в долг» от знакомых через соц. сети;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«По ошибке перевели деньги на телефон»;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Длинные анкеты;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Выуживание «кодового слова»</a:t>
            </a:r>
            <a:r>
              <a:rPr lang="en-US" dirty="0" smtClean="0"/>
              <a:t> </a:t>
            </a:r>
            <a:r>
              <a:rPr lang="ru-RU" dirty="0" smtClean="0"/>
              <a:t>или одноразовых </a:t>
            </a:r>
            <a:br>
              <a:rPr lang="ru-RU" dirty="0" smtClean="0"/>
            </a:br>
            <a:r>
              <a:rPr lang="ru-RU" dirty="0" smtClean="0"/>
              <a:t>паролей для онлайн-банкинга;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Письма с просьбой помочь больному ребенку;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Звонки и СМС якобы от банков;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«Плохие анализы, нужно купить лекарства»;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«Волшебный кошелёк»;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«Наказать </a:t>
            </a:r>
            <a:r>
              <a:rPr lang="ru-RU" dirty="0" err="1" smtClean="0"/>
              <a:t>кидалу</a:t>
            </a:r>
            <a:r>
              <a:rPr lang="ru-RU" dirty="0" smtClean="0"/>
              <a:t>»;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Товары-обманки;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…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…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036" y="777197"/>
            <a:ext cx="2484136" cy="4422948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375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35" y="682486"/>
            <a:ext cx="8676246" cy="577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978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38560"/>
            <a:ext cx="576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Цели атак в сети Интернет:</a:t>
            </a:r>
          </a:p>
          <a:p>
            <a:endParaRPr lang="ru-RU" dirty="0" smtClean="0"/>
          </a:p>
          <a:p>
            <a:r>
              <a:rPr lang="ru-RU" b="1" dirty="0" smtClean="0"/>
              <a:t>Обезличенные: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Сделать компьютер частью </a:t>
            </a:r>
            <a:r>
              <a:rPr lang="ru-RU" dirty="0" err="1" smtClean="0"/>
              <a:t>ботнета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Вымогательство денег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Обман (мошенничество)</a:t>
            </a:r>
          </a:p>
          <a:p>
            <a:endParaRPr lang="ru-RU" dirty="0"/>
          </a:p>
          <a:p>
            <a:r>
              <a:rPr lang="ru-RU" b="1" dirty="0" smtClean="0"/>
              <a:t>Персонализированные: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Подрыв репутации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Месть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Вымогательство, мошенничество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Вовлечение в сообщества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40"/>
            <a:ext cx="3597300" cy="261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928293" y="3708658"/>
            <a:ext cx="1815462" cy="2769319"/>
            <a:chOff x="605797" y="3708658"/>
            <a:chExt cx="1815462" cy="2769319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15" y="3708658"/>
              <a:ext cx="1790144" cy="1018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797" y="5301208"/>
              <a:ext cx="1762040" cy="117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Стрелка вниз 4"/>
            <p:cNvSpPr/>
            <p:nvPr/>
          </p:nvSpPr>
          <p:spPr>
            <a:xfrm>
              <a:off x="1187624" y="4727079"/>
              <a:ext cx="648071" cy="502121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453668"/>
            <a:ext cx="2592288" cy="201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639664" y="4068217"/>
            <a:ext cx="3207691" cy="2400657"/>
            <a:chOff x="639664" y="4068217"/>
            <a:chExt cx="3207691" cy="2400657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5600245"/>
              <a:ext cx="1651619" cy="868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64" y="4068217"/>
              <a:ext cx="2066404" cy="1160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Стрелка вниз 6"/>
            <p:cNvSpPr/>
            <p:nvPr/>
          </p:nvSpPr>
          <p:spPr>
            <a:xfrm rot="19469659">
              <a:off x="1952683" y="5267755"/>
              <a:ext cx="486104" cy="613802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93" y="3586373"/>
            <a:ext cx="732284" cy="58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59386"/>
            <a:ext cx="732284" cy="58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976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280029"/>
            <a:ext cx="771339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 составе </a:t>
            </a:r>
            <a:r>
              <a:rPr lang="ru-RU" b="1" dirty="0" err="1" smtClean="0"/>
              <a:t>ботнета</a:t>
            </a:r>
            <a:r>
              <a:rPr lang="ru-RU" b="1" dirty="0" smtClean="0"/>
              <a:t> ваш компьютер может: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рассылать спам;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участвовать в </a:t>
            </a:r>
            <a:r>
              <a:rPr lang="en-US" dirty="0" smtClean="0"/>
              <a:t>DD</a:t>
            </a:r>
            <a:r>
              <a:rPr lang="en-US" dirty="0"/>
              <a:t>o</a:t>
            </a:r>
            <a:r>
              <a:rPr lang="en-US" dirty="0" smtClean="0"/>
              <a:t>S-</a:t>
            </a:r>
            <a:r>
              <a:rPr lang="ru-RU" dirty="0" smtClean="0"/>
              <a:t>атаках на серверы в Сети;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быть частью цепочки для сокрытия реальных </a:t>
            </a:r>
            <a:r>
              <a:rPr lang="en-US" dirty="0" smtClean="0"/>
              <a:t>IP</a:t>
            </a:r>
            <a:r>
              <a:rPr lang="ru-RU" dirty="0" smtClean="0"/>
              <a:t>-адресов хакеров;</a:t>
            </a:r>
          </a:p>
          <a:p>
            <a:pPr marL="285750" indent="-285750">
              <a:buFontTx/>
              <a:buChar char="-"/>
            </a:pPr>
            <a:r>
              <a:rPr lang="ru-RU" dirty="0"/>
              <a:t>з</a:t>
            </a:r>
            <a:r>
              <a:rPr lang="ru-RU" dirty="0" smtClean="0"/>
              <a:t>аниматься распределёнными вычислениями (</a:t>
            </a:r>
            <a:r>
              <a:rPr lang="ru-RU" dirty="0" err="1" smtClean="0"/>
              <a:t>майнингом</a:t>
            </a:r>
            <a:r>
              <a:rPr lang="en-US" dirty="0" smtClean="0"/>
              <a:t> </a:t>
            </a:r>
            <a:r>
              <a:rPr lang="ru-RU" dirty="0" err="1" smtClean="0"/>
              <a:t>криптовалют</a:t>
            </a:r>
            <a:r>
              <a:rPr lang="ru-RU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 </a:t>
            </a:r>
            <a:r>
              <a:rPr lang="ru-RU" dirty="0" err="1" smtClean="0"/>
              <a:t>т.д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233765" cy="371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662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22875"/>
            <a:ext cx="635026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Виды угроз в сети Интернет: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err="1" smtClean="0"/>
              <a:t>Фишинг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Письма и сообщения от знакомых (взломанные аккаунты)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«Хакерское» ПО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Пиратское (нелицензионное) ПО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Хранение аккаунтов в публичных компьютерах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Развлечения в Интернете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Запросы сомнительных и незаконных услуг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Таргетинг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Заражение ПК (вирусы, трояны, шпионы, шифровальщики, </a:t>
            </a:r>
            <a:br>
              <a:rPr lang="ru-RU" dirty="0" smtClean="0"/>
            </a:br>
            <a:r>
              <a:rPr lang="ru-RU" dirty="0" err="1" smtClean="0"/>
              <a:t>блокировщики</a:t>
            </a:r>
            <a:r>
              <a:rPr lang="ru-RU" dirty="0" smtClean="0"/>
              <a:t>, вымогатели, </a:t>
            </a:r>
            <a:r>
              <a:rPr lang="ru-RU" dirty="0" err="1" smtClean="0"/>
              <a:t>майнеры</a:t>
            </a:r>
            <a:r>
              <a:rPr lang="ru-RU" dirty="0" smtClean="0"/>
              <a:t> и т.п.)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Мошенники, маньяки, вербовщики, сектанты и т.п.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Контент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672"/>
            <a:ext cx="1803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739" y="4653136"/>
            <a:ext cx="34798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99038"/>
            <a:ext cx="2592288" cy="195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613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244956" cy="550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905" y="1842938"/>
            <a:ext cx="4558239" cy="39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332656"/>
            <a:ext cx="786048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Фишинг</a:t>
            </a:r>
            <a:r>
              <a:rPr lang="ru-RU" dirty="0" smtClean="0"/>
              <a:t> — </a:t>
            </a:r>
            <a:r>
              <a:rPr lang="ru-RU" sz="1400" dirty="0" smtClean="0"/>
              <a:t>вид интернет-мошенничества, целью которого является получение доступа </a:t>
            </a:r>
          </a:p>
          <a:p>
            <a:r>
              <a:rPr lang="ru-RU" sz="1400" dirty="0" smtClean="0"/>
              <a:t>к конфиденциальным данным пользователей — логинам и паролям. Это достигается путём </a:t>
            </a:r>
          </a:p>
          <a:p>
            <a:r>
              <a:rPr lang="ru-RU" sz="1400" dirty="0" smtClean="0"/>
              <a:t>проведения рассылок электронных писем от имени популярных брендов, а также личных </a:t>
            </a:r>
          </a:p>
          <a:p>
            <a:r>
              <a:rPr lang="ru-RU" sz="1400" dirty="0" smtClean="0"/>
              <a:t>сообщений внутри различных сервисов, например, от имени банков или внутри социальных сетей. </a:t>
            </a:r>
          </a:p>
          <a:p>
            <a:r>
              <a:rPr lang="ru-RU" sz="1400" dirty="0" smtClean="0"/>
              <a:t>В письме часто содержится прямая ссылка на сайт, внешне неотличимый от настоящего.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38866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711874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Уязвимые данные:</a:t>
            </a:r>
          </a:p>
          <a:p>
            <a:endParaRPr lang="ru-RU" sz="2000" dirty="0"/>
          </a:p>
          <a:p>
            <a:pPr marL="285750" indent="-285750">
              <a:buFontTx/>
              <a:buChar char="-"/>
            </a:pPr>
            <a:r>
              <a:rPr lang="ru-RU" sz="2000" dirty="0" smtClean="0"/>
              <a:t>Персональные данные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Фото семьи, детей, друзей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Фото имущества (автомобили, недвижимость)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Реквизиты банковских карт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Аккаунты (учетные записи) от соц. сетей, онлайн-банкинга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Аккаунты онлайн-игр (можно рассматривать как имущество)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Человеческие слабости, неграмотность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223" y="3068960"/>
            <a:ext cx="2190130" cy="139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49980"/>
            <a:ext cx="2328657" cy="1892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5219"/>
            <a:ext cx="3384376" cy="252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16" y="4797152"/>
            <a:ext cx="2069058" cy="169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446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8680"/>
            <a:ext cx="5717527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Способы защиты от интернет-угроз</a:t>
            </a:r>
          </a:p>
          <a:p>
            <a:endParaRPr lang="ru-RU" b="1" dirty="0" smtClean="0"/>
          </a:p>
          <a:p>
            <a:r>
              <a:rPr lang="ru-RU" b="1" dirty="0" smtClean="0"/>
              <a:t>В организации: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Отключение ПК с Интернетом от ЛВС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Межсетевые экраны (</a:t>
            </a:r>
            <a:r>
              <a:rPr lang="ru-RU" dirty="0" err="1" smtClean="0"/>
              <a:t>файерволы</a:t>
            </a:r>
            <a:r>
              <a:rPr lang="ru-RU" dirty="0" smtClean="0"/>
              <a:t>)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Централизованное антивирусное ПО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Централизованное обновление ПО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Использование </a:t>
            </a:r>
            <a:r>
              <a:rPr lang="en-US" dirty="0" smtClean="0"/>
              <a:t>VPN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Системы обнаружения атак </a:t>
            </a:r>
            <a:r>
              <a:rPr lang="en-US" dirty="0" smtClean="0"/>
              <a:t>(IDS)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Системы предотвращения утечек информации </a:t>
            </a:r>
            <a:r>
              <a:rPr lang="en-US" dirty="0" smtClean="0"/>
              <a:t>(DLP)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/>
              <a:t>Дома: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Антивирусное ПО с постоянным </a:t>
            </a:r>
            <a:r>
              <a:rPr lang="ru-RU" dirty="0" smtClean="0"/>
              <a:t>обновлением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встроенные брандмауэр, веб-фильтр, </a:t>
            </a:r>
            <a:r>
              <a:rPr lang="ru-RU" dirty="0" err="1" smtClean="0"/>
              <a:t>антиспам</a:t>
            </a:r>
            <a:r>
              <a:rPr lang="ru-RU" dirty="0" smtClean="0"/>
              <a:t>)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Автоматические обновление операционной системы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«Умные» браузеры, плагины для браузеров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Приложения для защиты детей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r>
              <a:rPr lang="ru-RU" b="1" dirty="0" smtClean="0"/>
              <a:t>Бесполезно: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Не использовать </a:t>
            </a:r>
            <a:r>
              <a:rPr lang="en-US" dirty="0" smtClean="0"/>
              <a:t>Microsoft Internet Explorer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Отключать в браузере </a:t>
            </a:r>
            <a:r>
              <a:rPr lang="en-US" dirty="0" err="1" smtClean="0"/>
              <a:t>Javascript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/>
              <a:t>F</a:t>
            </a:r>
            <a:r>
              <a:rPr lang="en-US" dirty="0" smtClean="0"/>
              <a:t>lash</a:t>
            </a:r>
            <a:endParaRPr lang="ru-RU" dirty="0"/>
          </a:p>
        </p:txBody>
      </p:sp>
      <p:pic>
        <p:nvPicPr>
          <p:cNvPr id="5122" name="Picture 2" descr="Dr.Web Security Sp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53" y="3068960"/>
            <a:ext cx="2357503" cy="282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aspersky Total Secu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18179"/>
            <a:ext cx="17907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809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2000"/>
                    </a14:imgEffect>
                    <a14:imgEffect>
                      <a14:brightnessContrast contras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6760345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1133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40048"/>
            <a:ext cx="23368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3" y="548680"/>
            <a:ext cx="83529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Как обезопасить себя в Интернете</a:t>
            </a:r>
          </a:p>
          <a:p>
            <a:endParaRPr lang="ru-RU" sz="2000" dirty="0"/>
          </a:p>
          <a:p>
            <a:pPr marL="285750" indent="-285750">
              <a:buFontTx/>
              <a:buChar char="-"/>
            </a:pPr>
            <a:r>
              <a:rPr lang="ru-RU" sz="2000" dirty="0" smtClean="0"/>
              <a:t>ВНИМАТЕЛЬНОСТЬ и подозрительность;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Для интернет-платежей - виртуальные банковские карты;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Несколько </a:t>
            </a:r>
            <a:r>
              <a:rPr lang="ru-RU" sz="2000" dirty="0" err="1" smtClean="0"/>
              <a:t>емайл</a:t>
            </a:r>
            <a:r>
              <a:rPr lang="ru-RU" sz="2000" dirty="0" smtClean="0"/>
              <a:t>-адресов для разных целей;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Сложные пароли;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Внимательное изучение условий акций, подписок и т.п.;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Особая учетная запись для детей;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При утере смартфона первым делом нужно заблокировать сим-карту и банковскую карту;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Размещать в Интернете минимум необходимой информации о себе;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Минимум персональных данных;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Не хранить копии документов в облаках и других интернет-хранилищах;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Помнить: бесплатных денег не бывает!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Использовать защищённые соединения (</a:t>
            </a:r>
            <a:r>
              <a:rPr lang="en-US" sz="2000" dirty="0" smtClean="0"/>
              <a:t>https://</a:t>
            </a:r>
            <a:r>
              <a:rPr lang="ru-RU" sz="2000" dirty="0" smtClean="0"/>
              <a:t>), не пользоваться публичными сетями;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Периодически </a:t>
            </a:r>
            <a:r>
              <a:rPr lang="ru-RU" sz="2000" dirty="0" err="1" smtClean="0"/>
              <a:t>ознакамливаться</a:t>
            </a:r>
            <a:r>
              <a:rPr lang="ru-RU" sz="2000" dirty="0" smtClean="0"/>
              <a:t> с актуальными угрозами.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88328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461</Words>
  <Application>Microsoft Office PowerPoint</Application>
  <PresentationFormat>Экран (4:3)</PresentationFormat>
  <Paragraphs>125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Александрович Немытов</dc:creator>
  <cp:lastModifiedBy>Алексей Александрович Немытов</cp:lastModifiedBy>
  <cp:revision>19</cp:revision>
  <dcterms:created xsi:type="dcterms:W3CDTF">2019-03-26T11:47:53Z</dcterms:created>
  <dcterms:modified xsi:type="dcterms:W3CDTF">2019-03-27T06:52:41Z</dcterms:modified>
</cp:coreProperties>
</file>