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2"/>
  </p:notesMasterIdLst>
  <p:sldIdLst>
    <p:sldId id="256" r:id="rId2"/>
    <p:sldId id="279" r:id="rId3"/>
    <p:sldId id="280" r:id="rId4"/>
    <p:sldId id="281" r:id="rId5"/>
    <p:sldId id="294" r:id="rId6"/>
    <p:sldId id="283" r:id="rId7"/>
    <p:sldId id="292" r:id="rId8"/>
    <p:sldId id="293" r:id="rId9"/>
    <p:sldId id="290" r:id="rId10"/>
    <p:sldId id="273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60093"/>
    <a:srgbClr val="E2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E93D-FF61-4082-82D4-3A8F551C39D5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C9259-77A1-4798-903E-5844C17063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28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C9259-77A1-4798-903E-5844C170634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20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C9259-77A1-4798-903E-5844C170634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77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C9259-77A1-4798-903E-5844C170634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99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C9259-77A1-4798-903E-5844C170634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93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89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09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9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43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60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81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92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52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9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5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5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3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83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07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C423-D818-4BCB-9E0E-78B6D01AEA4D}" type="datetimeFigureOut">
              <a:rPr lang="ru-RU" smtClean="0"/>
              <a:t>06.07.2026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5650A5-61F2-4313-9E61-29C9E34AF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8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598" y="2780928"/>
            <a:ext cx="7236804" cy="2304256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государственной гражданской службы                      и кадров Аппарата Администрации Ненецкого автономного округа 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гг.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Рисунок - полный герб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78" r="8095" b="6407"/>
          <a:stretch>
            <a:fillRect/>
          </a:stretch>
        </p:blipFill>
        <p:spPr bwMode="auto">
          <a:xfrm>
            <a:off x="3896793" y="836712"/>
            <a:ext cx="1350414" cy="180055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928992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73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83">
              <a:schemeClr val="accent2">
                <a:lumMod val="20000"/>
                <a:lumOff val="80000"/>
              </a:schemeClr>
            </a:gs>
            <a:gs pos="50000">
              <a:schemeClr val="bg1">
                <a:tint val="80000"/>
                <a:satMod val="250000"/>
              </a:schemeClr>
            </a:gs>
            <a:gs pos="76000">
              <a:srgbClr val="E2E5FE"/>
            </a:gs>
            <a:gs pos="92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571" y="104535"/>
            <a:ext cx="8928992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2571" y="2132856"/>
            <a:ext cx="877269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200"/>
              </a:spcAft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</a:t>
            </a:r>
          </a:p>
          <a:p>
            <a:pPr algn="ctr">
              <a:spcAft>
                <a:spcPts val="200"/>
              </a:spcAft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ВНИМАНИЕ!</a:t>
            </a:r>
          </a:p>
          <a:p>
            <a:pPr algn="ctr">
              <a:spcAft>
                <a:spcPts val="200"/>
              </a:spcAft>
            </a:pP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556084"/>
            <a:ext cx="8075240" cy="1224135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УПРАВЛЕНИЯ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784" y="980728"/>
            <a:ext cx="4896544" cy="53863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1700" y="1564917"/>
            <a:ext cx="2700300" cy="11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Отдел государственной гражданской службы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564917"/>
            <a:ext cx="2736304" cy="11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Отдел кадров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841222" y="2813876"/>
            <a:ext cx="7612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81328" y="2823760"/>
            <a:ext cx="7817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71700" y="3314155"/>
            <a:ext cx="2700300" cy="3052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algn="just">
              <a:buAutoNum type="arabicPeriod"/>
            </a:pPr>
            <a:r>
              <a:rPr lang="ru-RU" sz="1400" dirty="0" smtClean="0"/>
              <a:t> Развитие государственной гражданской службы</a:t>
            </a:r>
          </a:p>
          <a:p>
            <a:pPr marL="72000" algn="just">
              <a:buAutoNum type="arabicPeriod"/>
            </a:pPr>
            <a:r>
              <a:rPr lang="ru-RU" sz="1400" dirty="0" smtClean="0"/>
              <a:t> Аттестации</a:t>
            </a:r>
          </a:p>
          <a:p>
            <a:pPr marL="72000" algn="just">
              <a:buAutoNum type="arabicPeriod"/>
            </a:pPr>
            <a:r>
              <a:rPr lang="ru-RU" sz="1400" dirty="0" smtClean="0"/>
              <a:t> Конкурсы</a:t>
            </a:r>
          </a:p>
          <a:p>
            <a:pPr marL="72000" algn="just">
              <a:buAutoNum type="arabicPeriod"/>
            </a:pPr>
            <a:r>
              <a:rPr lang="ru-RU" sz="1400" dirty="0" smtClean="0"/>
              <a:t> Формирование кадрового резерва</a:t>
            </a:r>
          </a:p>
          <a:p>
            <a:pPr marL="72000" algn="just">
              <a:buAutoNum type="arabicPeriod"/>
            </a:pPr>
            <a:r>
              <a:rPr lang="ru-RU" sz="1400" dirty="0" smtClean="0"/>
              <a:t> Формирование резерва управленческих кадров</a:t>
            </a:r>
          </a:p>
          <a:p>
            <a:pPr marL="72000" algn="just">
              <a:buAutoNum type="arabicPeriod"/>
            </a:pPr>
            <a:r>
              <a:rPr lang="ru-RU" sz="1400" dirty="0" smtClean="0"/>
              <a:t> Организация повышения квалификации</a:t>
            </a:r>
          </a:p>
          <a:p>
            <a:pPr marL="72000" algn="just"/>
            <a:r>
              <a:rPr lang="ru-RU" sz="1400" dirty="0" smtClean="0"/>
              <a:t>7. Наградная политика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329834"/>
            <a:ext cx="2736304" cy="303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 smtClean="0"/>
              <a:t>1.Кадровое делопроизводство во всех органах власти округа</a:t>
            </a:r>
          </a:p>
          <a:p>
            <a:pPr algn="just"/>
            <a:r>
              <a:rPr lang="ru-RU" sz="1400" dirty="0" smtClean="0"/>
              <a:t>2.Организация комиссий </a:t>
            </a:r>
            <a:r>
              <a:rPr lang="en-US" sz="1400" dirty="0" smtClean="0"/>
              <a:t>                 </a:t>
            </a:r>
            <a:r>
              <a:rPr lang="ru-RU" sz="1400" dirty="0" smtClean="0"/>
              <a:t>по установлению стажа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52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/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81965"/>
              </p:ext>
            </p:extLst>
          </p:nvPr>
        </p:nvGraphicFramePr>
        <p:xfrm>
          <a:off x="755576" y="1412776"/>
          <a:ext cx="7128792" cy="391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787588"/>
                <a:gridCol w="763799"/>
                <a:gridCol w="827449"/>
                <a:gridCol w="827449"/>
                <a:gridCol w="827449"/>
                <a:gridCol w="827449"/>
                <a:gridCol w="827449"/>
              </a:tblGrid>
              <a:tr h="480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41" marR="81841" marT="40921" marB="409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31.12.2019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41" marR="81841" marT="40921" marB="409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31.12.20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31.12.20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.12.2022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31.12.2025</a:t>
                      </a:r>
                    </a:p>
                  </a:txBody>
                  <a:tcPr marL="0" marR="0" marT="0" marB="0" anchor="ctr"/>
                </a:tc>
              </a:tr>
              <a:tr h="1660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Предельная </a:t>
                      </a: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численность/ </a:t>
                      </a:r>
                      <a:endParaRPr lang="ru-RU" sz="13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из </a:t>
                      </a: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них государственных служащих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41" marR="81841" marT="40921" marB="409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553/488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41" marR="81841" marT="40921" marB="409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558/490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558/488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558/488</a:t>
                      </a:r>
                      <a:endParaRPr lang="ru-RU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558/488</a:t>
                      </a:r>
                      <a:endParaRPr lang="ru-RU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558/488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558/490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747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исполнительных органов 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НАО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41" marR="81841" marT="40921" marB="40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41" marR="81841" marT="40921" marB="409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300" u="non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3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3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1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98" y="3326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ЭФФЕКТИВНОСТЬ </a:t>
            </a:r>
          </a:p>
          <a:p>
            <a:pPr algn="ctr"/>
            <a:r>
              <a:rPr lang="ru-RU" sz="1600" dirty="0" smtClean="0"/>
              <a:t>в сфере прохождения государственной гражданской службы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40107"/>
              </p:ext>
            </p:extLst>
          </p:nvPr>
        </p:nvGraphicFramePr>
        <p:xfrm>
          <a:off x="467542" y="917431"/>
          <a:ext cx="8136904" cy="583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49"/>
                <a:gridCol w="523400"/>
                <a:gridCol w="523400"/>
                <a:gridCol w="472727"/>
                <a:gridCol w="403483"/>
                <a:gridCol w="470730"/>
                <a:gridCol w="403483"/>
                <a:gridCol w="470730"/>
                <a:gridCol w="470730"/>
                <a:gridCol w="403483"/>
                <a:gridCol w="537977"/>
                <a:gridCol w="470730"/>
                <a:gridCol w="470730"/>
                <a:gridCol w="537976"/>
                <a:gridCol w="537976"/>
              </a:tblGrid>
              <a:tr h="780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5" marR="67165" marT="33583" marB="335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полуго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дие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II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полугодие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полугодие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II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полугодие</a:t>
                      </a:r>
                      <a:b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</a:t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полуго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дие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II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полуго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дие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</a:t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полуго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дие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полуго-дие</a:t>
                      </a: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1" spc="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1000" b="1" spc="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ru-RU" sz="1000" b="1" spc="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non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endParaRPr lang="ru-RU" sz="1000" b="1" u="none" spc="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b="1" u="non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b="1" u="non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u="none" spc="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spc="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1000" b="1" spc="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000" b="1" u="none" spc="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pc="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000" b="1" u="non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spc="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000" b="1" u="none" spc="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spc="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spc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1000" b="1" kern="1200" spc="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b="1" kern="1200" spc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b="1" kern="1200" spc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kern="1200" spc="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000" b="1" u="none" spc="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u="non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000" b="1" u="non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полугодие 2025</a:t>
                      </a:r>
                      <a:endParaRPr lang="ru-RU" sz="1000" b="1" u="none" spc="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0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Разработано и утверждено должностных регламентов (инструкций)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20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Организовано служебных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проверок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0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Количество гражданских служащих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, прошедших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аттестацию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4" marR="50374" marT="69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4" marR="50374" marT="69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80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Конкурсы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для замещения вакантных должностей и формирования кадрового резерва объявлено/проведено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18/16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4" marR="50374" marT="69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13/13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4" marR="50374" marT="699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3/2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8/7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9/4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8/6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8/6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9/9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8/8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14/13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10/8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/10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0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Включено/исключено из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кадрового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резерва в связи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с назначением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66/43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131/28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69/22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49/24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122/23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162/55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75/37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73/63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55/21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25/12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83/15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84/23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85/21</a:t>
                      </a: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125/11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3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20341"/>
              </p:ext>
            </p:extLst>
          </p:nvPr>
        </p:nvGraphicFramePr>
        <p:xfrm>
          <a:off x="402029" y="908720"/>
          <a:ext cx="8562460" cy="569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531"/>
                <a:gridCol w="614492"/>
                <a:gridCol w="476033"/>
                <a:gridCol w="476033"/>
                <a:gridCol w="476033"/>
                <a:gridCol w="476033"/>
                <a:gridCol w="476033"/>
                <a:gridCol w="476033"/>
                <a:gridCol w="544038"/>
                <a:gridCol w="476033"/>
                <a:gridCol w="476033"/>
                <a:gridCol w="476033"/>
                <a:gridCol w="544038"/>
                <a:gridCol w="476032"/>
                <a:gridCol w="476032"/>
              </a:tblGrid>
              <a:tr h="1065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I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полугодие</a:t>
                      </a:r>
                      <a:b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2019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II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полугодие</a:t>
                      </a:r>
                      <a:b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</a:b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2019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5" marR="67165" marT="33583" marB="335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I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полугодие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/>
                      </a:r>
                      <a:b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</a:b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2020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II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полугодие</a:t>
                      </a:r>
                      <a:b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 20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II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spc="0" baseline="0" dirty="0" smtClean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spc="0" baseline="0" dirty="0" smtClean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spc="0" baseline="0" dirty="0" smtClean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spc="0" baseline="0" dirty="0" smtClean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spc="0" baseline="0" dirty="0" smtClean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0" baseline="0" dirty="0" err="1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spc="0" baseline="0" dirty="0" smtClean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полугодие 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spc="0" baseline="0" dirty="0" smtClean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spc="0" baseline="0" dirty="0" smtClean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полугодие 2025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100" spc="0" baseline="0" dirty="0" smtClean="0">
                          <a:solidFill>
                            <a:schemeClr val="bg1"/>
                          </a:solidFill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полугодие 2025</a:t>
                      </a:r>
                      <a:endParaRPr lang="ru-RU" sz="1100" spc="0" baseline="0" dirty="0">
                        <a:solidFill>
                          <a:schemeClr val="bg1"/>
                        </a:solidFill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09521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Количество сотрудников (работников), получивших дополнительное профессиональное образование (повышение квалификации,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</a:rPr>
                        <a:t>проф.переподготовка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267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Проведено обучающих мероприятий на базе Института профессионального развития / количество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обученных сотрудников (работников)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 / 175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 / 223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 / 169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/ 111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11 / 104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11 / 156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2/32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5/75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6/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7/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17/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229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4/46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819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Принято сведений об адресах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сайтов сети «Интернет»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391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371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03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Подготовлено писем гражданам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225</a:t>
                      </a:r>
                      <a:endParaRPr lang="ru-RU" sz="1100" dirty="0"/>
                    </a:p>
                  </a:txBody>
                  <a:tcPr anchor="ctr"/>
                </a:tc>
              </a:tr>
              <a:tr h="43819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Наставничество в отношении впервые поступивших на службу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2033" y="188640"/>
            <a:ext cx="8229600" cy="7200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ЭФФЕКТИВНОСТЬ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сфере прохождения государственной гражданской службы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868" y="260648"/>
            <a:ext cx="5056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5436A"/>
                </a:solidFill>
              </a:rPr>
              <a:t>ЭФФЕКТИВНОСТЬ </a:t>
            </a:r>
          </a:p>
          <a:p>
            <a:pPr algn="ctr"/>
            <a:r>
              <a:rPr lang="ru-RU" dirty="0" smtClean="0">
                <a:solidFill>
                  <a:srgbClr val="05436A"/>
                </a:solidFill>
              </a:rPr>
              <a:t>в сфере формирования резерва управленческих кадров</a:t>
            </a:r>
            <a:endParaRPr lang="ru-RU" dirty="0">
              <a:solidFill>
                <a:srgbClr val="05436A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79835"/>
              </p:ext>
            </p:extLst>
          </p:nvPr>
        </p:nvGraphicFramePr>
        <p:xfrm>
          <a:off x="323528" y="1183978"/>
          <a:ext cx="8475645" cy="481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296"/>
                <a:gridCol w="585837"/>
                <a:gridCol w="607543"/>
                <a:gridCol w="472533"/>
                <a:gridCol w="472533"/>
                <a:gridCol w="472533"/>
                <a:gridCol w="540038"/>
                <a:gridCol w="540038"/>
                <a:gridCol w="472533"/>
                <a:gridCol w="472533"/>
                <a:gridCol w="405028"/>
                <a:gridCol w="540038"/>
                <a:gridCol w="530054"/>
                <a:gridCol w="530054"/>
                <a:gridCol w="530054"/>
              </a:tblGrid>
              <a:tr h="1139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4" marR="84304" marT="42152" marB="421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полугодие 2019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II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 полугодие 2019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  2020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II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   20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 202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II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 20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 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2023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дие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26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В резерв управленческих кадров НАО включено</a:t>
                      </a:r>
                      <a:r>
                        <a:rPr lang="ru-RU" sz="1100" dirty="0" smtClean="0">
                          <a:effectLst/>
                        </a:rPr>
                        <a:t>/ исключено </a:t>
                      </a:r>
                      <a:r>
                        <a:rPr lang="ru-RU" sz="1100" dirty="0">
                          <a:effectLst/>
                        </a:rPr>
                        <a:t>лиц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16/10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28" marR="63228" marT="878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3/18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28" marR="63228" marT="878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5/15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8/13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/15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6/9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7/8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32/7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14/10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5/3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6/8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7/15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55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Назначено из резерва управленческих кадров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28" marR="63228" marT="878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28" marR="63228" marT="878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84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Организовано заседаний Комиссии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84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роверено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онлайн анкет претендентов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45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одготовлено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пакетов документов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04" marR="84304" marT="42152" marB="42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97" y="44624"/>
            <a:ext cx="91085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latin typeface="Palatino Linotype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ЦИФРОВЫЕ ПОКАЗАТЕЛИ </a:t>
            </a:r>
            <a:br>
              <a:rPr lang="ru-RU" sz="1400" dirty="0" smtClean="0">
                <a:latin typeface="Palatino Linotype (Основной текст)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latin typeface="Palatino Linotype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400" dirty="0">
                <a:latin typeface="Palatino Linotype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награждению </a:t>
            </a:r>
            <a:r>
              <a:rPr lang="ru-RU" sz="1400" dirty="0" smtClean="0">
                <a:latin typeface="Palatino Linotype (Основной текст)"/>
                <a:ea typeface="Calibri" panose="020F0502020204030204" pitchFamily="34" charset="0"/>
              </a:rPr>
              <a:t>наградами </a:t>
            </a:r>
            <a:r>
              <a:rPr lang="ru-RU" sz="1400" dirty="0">
                <a:latin typeface="Palatino Linotype (Основной текст)"/>
                <a:ea typeface="Calibri" panose="020F0502020204030204" pitchFamily="34" charset="0"/>
              </a:rPr>
              <a:t>Ненецкого автономного </a:t>
            </a:r>
            <a:r>
              <a:rPr lang="ru-RU" sz="1400" dirty="0" smtClean="0">
                <a:latin typeface="Palatino Linotype (Основной текст)"/>
                <a:ea typeface="Calibri" panose="020F0502020204030204" pitchFamily="34" charset="0"/>
              </a:rPr>
              <a:t>округа</a:t>
            </a: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Palatino Linotype (Основной текст)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10507"/>
              </p:ext>
            </p:extLst>
          </p:nvPr>
        </p:nvGraphicFramePr>
        <p:xfrm>
          <a:off x="181757" y="548680"/>
          <a:ext cx="8806383" cy="5881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29"/>
                <a:gridCol w="144016"/>
                <a:gridCol w="3744416"/>
                <a:gridCol w="624422"/>
                <a:gridCol w="720080"/>
                <a:gridCol w="648072"/>
                <a:gridCol w="648072"/>
                <a:gridCol w="720080"/>
                <a:gridCol w="659898"/>
                <a:gridCol w="659898"/>
              </a:tblGrid>
              <a:tr h="363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№ </a:t>
                      </a:r>
                      <a:r>
                        <a:rPr lang="ru-RU" sz="9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вида награды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 (Основной текст)"/>
                        </a:rPr>
                        <a:t>2019</a:t>
                      </a:r>
                      <a:endParaRPr lang="ru-RU" sz="1200" dirty="0"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rebuchet MS (Основной текст)"/>
                        </a:rPr>
                        <a:t>2020</a:t>
                      </a:r>
                      <a:endParaRPr lang="ru-RU" sz="1200" dirty="0"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1200" dirty="0"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RU" sz="1200" dirty="0"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en-US" sz="1200" dirty="0" smtClean="0"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ru-RU" sz="1200" dirty="0"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1200" dirty="0">
                        <a:effectLst/>
                        <a:latin typeface="Trebuchet MS (Основной текст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270753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Вручены награды </a:t>
                      </a:r>
                      <a:r>
                        <a:rPr lang="ru-RU" sz="1200" dirty="0" smtClean="0">
                          <a:effectLst/>
                        </a:rPr>
                        <a:t>Ненецкого </a:t>
                      </a:r>
                      <a:r>
                        <a:rPr lang="ru-RU" sz="1200" dirty="0">
                          <a:effectLst/>
                        </a:rPr>
                        <a:t>автономного округа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740" marR="21740" marT="30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740" marR="21740" marT="30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1137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385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                                из них                           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740" marR="21740" marT="3044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Почетная грамота Администрации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Ненецкого автономного округа</a:t>
                      </a:r>
                      <a:endParaRPr lang="ru-RU" sz="1200" dirty="0">
                        <a:effectLst/>
                      </a:endParaRPr>
                    </a:p>
                  </a:txBody>
                  <a:tcPr marL="21740" marR="21740" marT="30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192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740" marR="21740" marT="30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195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219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Почетная </a:t>
                      </a:r>
                      <a:r>
                        <a:rPr lang="ru-RU" sz="1200" dirty="0" smtClean="0">
                          <a:effectLst/>
                        </a:rPr>
                        <a:t>грамота Ненецкого автономного округа</a:t>
                      </a: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Благодарственное письмо </a:t>
                      </a:r>
                      <a:r>
                        <a:rPr lang="ru-RU" sz="1200" dirty="0" smtClean="0">
                          <a:effectLst/>
                        </a:rPr>
                        <a:t>губернатора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Ненецкого автономного округа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574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511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Благодарность губернатора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Ненецкого автономного округа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Медаль </a:t>
                      </a:r>
                      <a:r>
                        <a:rPr lang="ru-RU" sz="1200" dirty="0" smtClean="0">
                          <a:effectLst/>
                        </a:rPr>
                        <a:t>«За особые заслуги перед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Ненецким автономным округом»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Медаль «Родительская </a:t>
                      </a:r>
                      <a:r>
                        <a:rPr lang="ru-RU" sz="1200" dirty="0" smtClean="0">
                          <a:effectLst/>
                        </a:rPr>
                        <a:t>слава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Ненецкого автономного </a:t>
                      </a:r>
                      <a:r>
                        <a:rPr lang="ru-RU" sz="1200" dirty="0" smtClean="0">
                          <a:effectLst/>
                        </a:rPr>
                        <a:t>округа»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Почетное звание «Почетный гражданин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Ненецкого автономного </a:t>
                      </a:r>
                      <a:r>
                        <a:rPr lang="ru-RU" sz="1200" dirty="0" smtClean="0">
                          <a:effectLst/>
                        </a:rPr>
                        <a:t>округа»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Профессиональные почетные звания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Ненецкого автономного округа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Знак отличия </a:t>
                      </a:r>
                      <a:r>
                        <a:rPr lang="ru-RU" sz="1200" dirty="0" smtClean="0">
                          <a:effectLst/>
                        </a:rPr>
                        <a:t>Ненецкого автономного округа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Трудовая доблесть»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Знак отличия </a:t>
                      </a:r>
                      <a:r>
                        <a:rPr lang="ru-RU" sz="1200" dirty="0" smtClean="0">
                          <a:effectLst/>
                        </a:rPr>
                        <a:t>Ненецкого автономного округа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За безупречную службу»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41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Знак отличия </a:t>
                      </a:r>
                      <a:r>
                        <a:rPr lang="ru-RU" sz="1200" dirty="0" smtClean="0">
                          <a:effectLst/>
                        </a:rPr>
                        <a:t>Ненецкого автономного округа «</a:t>
                      </a:r>
                      <a:r>
                        <a:rPr lang="ru-RU" sz="1200" dirty="0">
                          <a:effectLst/>
                        </a:rPr>
                        <a:t>Материнская слава»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30323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740" marR="21740" marT="3044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Знак отличия Ненецкого автономного округа          «За наставническую</a:t>
                      </a:r>
                      <a:r>
                        <a:rPr lang="ru-RU" sz="1200" baseline="0" dirty="0" smtClean="0">
                          <a:effectLst/>
                        </a:rPr>
                        <a:t> деятельность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39115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740" marR="21740" marT="3044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Знак отличия Ненецкого автономного округа          «За добровольческую</a:t>
                      </a:r>
                      <a:r>
                        <a:rPr lang="ru-RU" sz="1200" baseline="0" dirty="0" smtClean="0">
                          <a:effectLst/>
                        </a:rPr>
                        <a:t> деятельность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5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88527"/>
              </p:ext>
            </p:extLst>
          </p:nvPr>
        </p:nvGraphicFramePr>
        <p:xfrm>
          <a:off x="107504" y="396457"/>
          <a:ext cx="8784976" cy="631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419522"/>
                <a:gridCol w="936104"/>
                <a:gridCol w="2748830"/>
                <a:gridCol w="635546"/>
                <a:gridCol w="660598"/>
                <a:gridCol w="648072"/>
                <a:gridCol w="504056"/>
                <a:gridCol w="576064"/>
                <a:gridCol w="684076"/>
                <a:gridCol w="684076"/>
              </a:tblGrid>
              <a:tr h="203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 вида награды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  <a:endParaRPr lang="ru-RU" sz="1100" dirty="0"/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endParaRPr lang="ru-RU" sz="1100" dirty="0"/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endParaRPr lang="ru-RU" sz="1100" dirty="0"/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endParaRPr lang="ru-RU" sz="1100" dirty="0"/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endParaRPr lang="ru-RU" sz="1100" dirty="0"/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rebuchet MS (Основной текст)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1100" dirty="0"/>
                    </a:p>
                  </a:txBody>
                  <a:tcPr marL="3261" marR="3261" marT="3261" marB="0" anchor="ctr"/>
                </a:tc>
              </a:tr>
              <a:tr h="225302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 marL="52392" marR="52392" marT="25999" marB="25999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Представлено кандидатов к поощрениям Президента РФ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30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399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из них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Почетная грамота Президента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Благодарность Президента </a:t>
                      </a:r>
                      <a:r>
                        <a:rPr lang="ru-RU" sz="1100" dirty="0" smtClean="0">
                          <a:effectLst/>
                        </a:rPr>
                        <a:t>Российской </a:t>
                      </a:r>
                      <a:r>
                        <a:rPr lang="ru-RU" sz="1100" dirty="0">
                          <a:effectLst/>
                        </a:rPr>
                        <a:t>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914" marR="28914" marT="14348" marB="143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61" marR="3261" marT="3261" marB="0" anchor="ctr"/>
                </a:tc>
              </a:tr>
              <a:tr h="225302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1100" dirty="0"/>
                    </a:p>
                  </a:txBody>
                  <a:tcPr marL="52392" marR="52392" marT="25999" marB="25999"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</a:rPr>
                        <a:t>Поощрено Президентом Российской Федерации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</a:rPr>
                        <a:t>17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</a:rPr>
                        <a:t>26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399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из них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Почетная грамота Президента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Благодарность Президента </a:t>
                      </a:r>
                      <a:r>
                        <a:rPr lang="ru-RU" sz="1100" dirty="0" smtClean="0">
                          <a:effectLst/>
                        </a:rPr>
                        <a:t>Российской </a:t>
                      </a:r>
                      <a:r>
                        <a:rPr lang="ru-RU" sz="1100" dirty="0">
                          <a:effectLst/>
                        </a:rPr>
                        <a:t>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182641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Представлено кандидатов к </a:t>
                      </a:r>
                      <a:r>
                        <a:rPr lang="ru-RU" sz="1100" b="1" dirty="0" err="1" smtClean="0">
                          <a:effectLst/>
                        </a:rPr>
                        <a:t>госнаградам</a:t>
                      </a:r>
                      <a:r>
                        <a:rPr lang="ru-RU" sz="1100" b="1" dirty="0" smtClean="0">
                          <a:effectLst/>
                        </a:rPr>
                        <a:t> РФ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22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39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 них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орден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орден «Родительская слава»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13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/>
                        <a:t>звание</a:t>
                      </a:r>
                      <a:r>
                        <a:rPr lang="ru-RU" sz="1100" baseline="0" dirty="0" smtClean="0"/>
                        <a:t> «Мать-героиня»</a:t>
                      </a:r>
                      <a:endParaRPr lang="ru-RU" sz="1100" dirty="0"/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знак отличия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86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медаль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том числе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медаль ордена «Родительская слава»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почетное звание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23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почетный</a:t>
                      </a:r>
                      <a:r>
                        <a:rPr lang="ru-RU" sz="1100" baseline="0" dirty="0" smtClean="0">
                          <a:effectLst/>
                        </a:rPr>
                        <a:t> знак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Награждено государственными наградами </a:t>
                      </a:r>
                      <a:r>
                        <a:rPr lang="ru-RU" sz="1100" b="1" dirty="0" smtClean="0">
                          <a:effectLst/>
                        </a:rPr>
                        <a:t>РФ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22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8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них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орден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115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орден «Родительская слава»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звание</a:t>
                      </a:r>
                      <a:r>
                        <a:rPr lang="ru-RU" sz="1100" baseline="0" dirty="0" smtClean="0"/>
                        <a:t> «Мать-героиня»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знак отличия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медаль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медаль </a:t>
                      </a:r>
                      <a:r>
                        <a:rPr lang="ru-RU" sz="1100" dirty="0">
                          <a:effectLst/>
                        </a:rPr>
                        <a:t>ордена «Родительская слава»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почетное звание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  <a:tr h="225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почетный</a:t>
                      </a:r>
                      <a:r>
                        <a:rPr lang="ru-RU" sz="1100" baseline="0" dirty="0" smtClean="0">
                          <a:effectLst/>
                        </a:rPr>
                        <a:t> знак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92" marR="52392" marT="25999" marB="259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9" marR="5909" marT="5909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0"/>
            <a:ext cx="7548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Palatino Linotype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ЦИФРОВЫЕ ПОКАЗАТЕЛИ </a:t>
            </a:r>
            <a:br>
              <a:rPr lang="ru-RU" sz="1200" dirty="0">
                <a:latin typeface="Palatino Linotype (Основной текст)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latin typeface="Palatino Linotype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по награждению </a:t>
            </a:r>
            <a:r>
              <a:rPr lang="ru-RU" sz="1200" dirty="0" smtClean="0">
                <a:latin typeface="Palatino Linotype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государственными </a:t>
            </a:r>
            <a:r>
              <a:rPr lang="ru-RU" sz="1200" dirty="0" smtClean="0">
                <a:latin typeface="Palatino Linotype (Основной текст)"/>
                <a:ea typeface="Calibri" panose="020F0502020204030204" pitchFamily="34" charset="0"/>
              </a:rPr>
              <a:t>наградами РФ и поощрениями Президента РФ</a:t>
            </a:r>
            <a:endParaRPr lang="ru-RU" sz="1200" dirty="0">
              <a:latin typeface="Palatino Linotype (Основной текст)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594" y="327834"/>
            <a:ext cx="567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освещение деятельности управления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689" y="990020"/>
            <a:ext cx="649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постоянной основе ведется кадровый портал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kadr.adm-nao.ru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54" y="1648393"/>
            <a:ext cx="4176464" cy="271284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t="6838" r="16667" b="7691"/>
          <a:stretch/>
        </p:blipFill>
        <p:spPr bwMode="auto">
          <a:xfrm>
            <a:off x="363210" y="1518590"/>
            <a:ext cx="4101169" cy="2269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6" y="3658393"/>
            <a:ext cx="3834879" cy="292985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t="6838" r="16827" b="7406"/>
          <a:stretch/>
        </p:blipFill>
        <p:spPr bwMode="auto">
          <a:xfrm>
            <a:off x="4269266" y="4082129"/>
            <a:ext cx="3483267" cy="2526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9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25059</TotalTime>
  <Words>1108</Words>
  <Application>Microsoft Office PowerPoint</Application>
  <PresentationFormat>Экран (4:3)</PresentationFormat>
  <Paragraphs>739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Palatino Linotype (Основной текст)</vt:lpstr>
      <vt:lpstr>Times New Roman</vt:lpstr>
      <vt:lpstr>Trebuchet MS</vt:lpstr>
      <vt:lpstr>Trebuchet MS (Основной текст)</vt:lpstr>
      <vt:lpstr>Wingdings 3</vt:lpstr>
      <vt:lpstr>Грань</vt:lpstr>
      <vt:lpstr>Отчет о работе  управления государственной гражданской службы                      и кадров Аппарата Администрации Ненецкого автономного округа  2019  − 2025 гг. </vt:lpstr>
      <vt:lpstr> ОСНОВНЫЕ ЗАДАЧИ УПРАВЛЕНИЯ </vt:lpstr>
      <vt:lpstr>Презентация PowerPoint</vt:lpstr>
      <vt:lpstr>Презентация PowerPoint</vt:lpstr>
      <vt:lpstr>ЭФФЕКТИВНОСТЬ в сфере прохождения государственной гражданской службы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государственной программы Ненецкого автономного округа «….»* за _____ **год</dc:title>
  <dc:creator>Ефимова Юлия Владимировна</dc:creator>
  <cp:lastModifiedBy>Калянова Ирина Алексеевна</cp:lastModifiedBy>
  <cp:revision>456</cp:revision>
  <cp:lastPrinted>2025-07-01T08:54:55Z</cp:lastPrinted>
  <dcterms:created xsi:type="dcterms:W3CDTF">2016-09-06T13:30:16Z</dcterms:created>
  <dcterms:modified xsi:type="dcterms:W3CDTF">2026-07-06T09:27:56Z</dcterms:modified>
</cp:coreProperties>
</file>